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96" r:id="rId6"/>
    <p:sldId id="29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8" r:id="rId15"/>
    <p:sldId id="293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9A0D3"/>
    <a:srgbClr val="1E27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8C4B9-B8B7-F2A6-C220-FD537F338EB7}" v="168" dt="2026-05-01T11:45:32.572"/>
    <p1510:client id="{6B61D00C-62F7-073D-77D7-2FD97079CB57}" v="12" dt="2026-05-01T10:27:2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013E2-A11F-498C-8971-44D6F62B943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6D20A83-0765-4B12-9FD7-298DB14C1F6C}">
      <dgm:prSet phldr="0" custT="1"/>
      <dgm:spPr/>
      <dgm:t>
        <a:bodyPr/>
        <a:lstStyle/>
        <a:p>
          <a:pPr algn="ctr" rtl="0"/>
          <a:r>
            <a:rPr lang="en-US" sz="1100" b="0">
              <a:latin typeface="+mn-lt"/>
              <a:ea typeface="Calibri"/>
              <a:cs typeface="Calibri"/>
            </a:rPr>
            <a:t>Regulatory change capture</a:t>
          </a:r>
          <a:endParaRPr lang="en-US" sz="1100" b="0" dirty="0">
            <a:latin typeface="+mn-lt"/>
            <a:ea typeface="Calibri"/>
            <a:cs typeface="Calibri"/>
          </a:endParaRPr>
        </a:p>
      </dgm:t>
    </dgm:pt>
    <dgm:pt modelId="{6267F121-920B-4DFB-9FD8-1F3462FEF67D}" type="parTrans" cxnId="{7D83AF7F-574A-4FFB-BA24-8EB7E2FAA7FA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C5116D8B-BE36-4208-8080-6CCF4BE074E9}" type="sibTrans" cxnId="{7D83AF7F-574A-4FFB-BA24-8EB7E2FAA7FA}">
      <dgm:prSet custT="1"/>
      <dgm:spPr/>
      <dgm:t>
        <a:bodyPr/>
        <a:lstStyle/>
        <a:p>
          <a:endParaRPr lang="en-GB" sz="1100">
            <a:latin typeface="+mn-lt"/>
          </a:endParaRPr>
        </a:p>
      </dgm:t>
    </dgm:pt>
    <dgm:pt modelId="{F0D72A4A-651B-47D1-834C-32B9021D7E5E}">
      <dgm:prSet phldr="0" custT="1"/>
      <dgm:spPr/>
      <dgm:t>
        <a:bodyPr/>
        <a:lstStyle/>
        <a:p>
          <a:pPr algn="ctr" rtl="0"/>
          <a:r>
            <a:rPr lang="en-US" sz="1100" b="0" dirty="0">
              <a:latin typeface="+mn-lt"/>
              <a:ea typeface="Calibri"/>
              <a:cs typeface="Calibri"/>
            </a:rPr>
            <a:t>AI-driven relevance  assessment</a:t>
          </a:r>
        </a:p>
      </dgm:t>
    </dgm:pt>
    <dgm:pt modelId="{9027350D-5771-496F-ADCB-98BEE6BE538B}" type="parTrans" cxnId="{DD7C7D30-0373-4509-83D3-3F935673BB8C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797BFE4A-0991-4CD0-9B44-DAEBEF8D6B6B}" type="sibTrans" cxnId="{DD7C7D30-0373-4509-83D3-3F935673BB8C}">
      <dgm:prSet custT="1"/>
      <dgm:spPr/>
      <dgm:t>
        <a:bodyPr/>
        <a:lstStyle/>
        <a:p>
          <a:endParaRPr lang="en-GB" sz="1100">
            <a:latin typeface="+mn-lt"/>
          </a:endParaRPr>
        </a:p>
      </dgm:t>
    </dgm:pt>
    <dgm:pt modelId="{378A0DFF-351A-49F3-90A2-6CD9A988C669}">
      <dgm:prSet phldr="0" custT="1"/>
      <dgm:spPr/>
      <dgm:t>
        <a:bodyPr/>
        <a:lstStyle/>
        <a:p>
          <a:pPr algn="ctr" rtl="0"/>
          <a:r>
            <a:rPr lang="en-US" sz="1100" b="0" dirty="0">
              <a:latin typeface="+mn-lt"/>
              <a:ea typeface="Calibri"/>
              <a:cs typeface="Calibri"/>
            </a:rPr>
            <a:t>Policy gap analysis</a:t>
          </a:r>
        </a:p>
      </dgm:t>
    </dgm:pt>
    <dgm:pt modelId="{CC6BCE29-4EDD-40DE-8449-9968B220543E}" type="parTrans" cxnId="{C2655178-187D-404D-8797-48D326494A81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3307BEAD-05B5-4B0A-9170-026D94CC3A14}" type="sibTrans" cxnId="{C2655178-187D-404D-8797-48D326494A81}">
      <dgm:prSet custT="1"/>
      <dgm:spPr/>
      <dgm:t>
        <a:bodyPr/>
        <a:lstStyle/>
        <a:p>
          <a:endParaRPr lang="en-GB" sz="1100">
            <a:latin typeface="+mn-lt"/>
          </a:endParaRPr>
        </a:p>
      </dgm:t>
    </dgm:pt>
    <dgm:pt modelId="{06C27928-50F8-4AC8-AE9E-9E0540FEC270}">
      <dgm:prSet phldr="0" custT="1"/>
      <dgm:spPr/>
      <dgm:t>
        <a:bodyPr/>
        <a:lstStyle/>
        <a:p>
          <a:pPr algn="ctr" rtl="0"/>
          <a:r>
            <a:rPr lang="en-US" sz="1100" b="0" dirty="0">
              <a:latin typeface="+mn-lt"/>
              <a:ea typeface="Calibri"/>
              <a:cs typeface="Calibri"/>
            </a:rPr>
            <a:t>Recommendation engine</a:t>
          </a:r>
        </a:p>
      </dgm:t>
    </dgm:pt>
    <dgm:pt modelId="{BEFEDD62-6E89-427E-AD23-699FF6578CBB}" type="parTrans" cxnId="{79791CBB-0943-4BD1-92CA-5F50BFFD36A1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CCD8EED9-A866-42E6-B015-ED6BDEFD829A}" type="sibTrans" cxnId="{79791CBB-0943-4BD1-92CA-5F50BFFD36A1}">
      <dgm:prSet custT="1"/>
      <dgm:spPr/>
      <dgm:t>
        <a:bodyPr/>
        <a:lstStyle/>
        <a:p>
          <a:endParaRPr lang="en-GB" sz="1100">
            <a:latin typeface="+mn-lt"/>
          </a:endParaRPr>
        </a:p>
      </dgm:t>
    </dgm:pt>
    <dgm:pt modelId="{31B06B63-E57C-4F1B-851A-F6534E4B41DB}">
      <dgm:prSet phldr="0" custT="1"/>
      <dgm:spPr/>
      <dgm:t>
        <a:bodyPr/>
        <a:lstStyle/>
        <a:p>
          <a:pPr algn="ctr" rtl="0"/>
          <a:r>
            <a:rPr lang="en-US" sz="1100" b="0">
              <a:latin typeface="+mn-lt"/>
              <a:ea typeface="Calibri"/>
              <a:cs typeface="Calibri"/>
            </a:rPr>
            <a:t>SME validation &amp; approval</a:t>
          </a:r>
          <a:endParaRPr lang="en-US" sz="1100" b="0" dirty="0">
            <a:latin typeface="+mn-lt"/>
            <a:ea typeface="Calibri"/>
            <a:cs typeface="Calibri"/>
          </a:endParaRPr>
        </a:p>
      </dgm:t>
    </dgm:pt>
    <dgm:pt modelId="{C87650C9-6B66-49E5-99C8-DA540E3A4754}" type="parTrans" cxnId="{AE6D61CC-5766-4163-A362-A7BE8F8A61B6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500D9867-F7DB-4115-9F3F-CB363B0BED75}" type="sibTrans" cxnId="{AE6D61CC-5766-4163-A362-A7BE8F8A61B6}">
      <dgm:prSet custT="1"/>
      <dgm:spPr/>
      <dgm:t>
        <a:bodyPr/>
        <a:lstStyle/>
        <a:p>
          <a:endParaRPr lang="en-GB" sz="1100">
            <a:latin typeface="+mn-lt"/>
          </a:endParaRPr>
        </a:p>
      </dgm:t>
    </dgm:pt>
    <dgm:pt modelId="{5B0BCC37-484C-4F8D-B469-67602E94E781}">
      <dgm:prSet phldr="0" custT="1"/>
      <dgm:spPr/>
      <dgm:t>
        <a:bodyPr/>
        <a:lstStyle/>
        <a:p>
          <a:pPr algn="ctr" rtl="0"/>
          <a:r>
            <a:rPr lang="en-US" sz="1100" b="0">
              <a:latin typeface="+mn-lt"/>
              <a:ea typeface="Calibri"/>
              <a:cs typeface="Calibri"/>
            </a:rPr>
            <a:t>Documentation &amp; audit trail</a:t>
          </a:r>
          <a:endParaRPr lang="en-US" sz="1100" b="0" dirty="0">
            <a:latin typeface="+mn-lt"/>
            <a:ea typeface="Calibri Light"/>
            <a:cs typeface="Calibri Light"/>
          </a:endParaRPr>
        </a:p>
      </dgm:t>
    </dgm:pt>
    <dgm:pt modelId="{270F3326-CFE0-46F0-BADC-9937D651A542}" type="parTrans" cxnId="{F96AB698-4B45-4340-BAD3-6621A7C2F65E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376427ED-551D-47A6-829B-BFBEADD991E7}" type="sibTrans" cxnId="{F96AB698-4B45-4340-BAD3-6621A7C2F65E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B19CF9FA-FA31-4FBB-9D16-467E240B50F7}" type="pres">
      <dgm:prSet presAssocID="{436013E2-A11F-498C-8971-44D6F62B9435}" presName="Name0" presStyleCnt="0">
        <dgm:presLayoutVars>
          <dgm:dir/>
          <dgm:resizeHandles val="exact"/>
        </dgm:presLayoutVars>
      </dgm:prSet>
      <dgm:spPr/>
    </dgm:pt>
    <dgm:pt modelId="{29F4C47D-3D75-454F-9D3F-FF630DBAD342}" type="pres">
      <dgm:prSet presAssocID="{56D20A83-0765-4B12-9FD7-298DB14C1F6C}" presName="node" presStyleLbl="node1" presStyleIdx="0" presStyleCnt="6">
        <dgm:presLayoutVars>
          <dgm:bulletEnabled val="1"/>
        </dgm:presLayoutVars>
      </dgm:prSet>
      <dgm:spPr/>
    </dgm:pt>
    <dgm:pt modelId="{61F28463-25F9-4CC8-9EAE-60B17640AB16}" type="pres">
      <dgm:prSet presAssocID="{C5116D8B-BE36-4208-8080-6CCF4BE074E9}" presName="sibTrans" presStyleLbl="sibTrans2D1" presStyleIdx="0" presStyleCnt="5"/>
      <dgm:spPr/>
    </dgm:pt>
    <dgm:pt modelId="{D0498D08-DBE3-42C6-AD51-F19D91378278}" type="pres">
      <dgm:prSet presAssocID="{C5116D8B-BE36-4208-8080-6CCF4BE074E9}" presName="connectorText" presStyleLbl="sibTrans2D1" presStyleIdx="0" presStyleCnt="5"/>
      <dgm:spPr/>
    </dgm:pt>
    <dgm:pt modelId="{AF526021-B329-4CA4-95AC-FC197094F044}" type="pres">
      <dgm:prSet presAssocID="{F0D72A4A-651B-47D1-834C-32B9021D7E5E}" presName="node" presStyleLbl="node1" presStyleIdx="1" presStyleCnt="6">
        <dgm:presLayoutVars>
          <dgm:bulletEnabled val="1"/>
        </dgm:presLayoutVars>
      </dgm:prSet>
      <dgm:spPr/>
    </dgm:pt>
    <dgm:pt modelId="{C54E8528-E21F-49FB-AC8F-A0F22E113673}" type="pres">
      <dgm:prSet presAssocID="{797BFE4A-0991-4CD0-9B44-DAEBEF8D6B6B}" presName="sibTrans" presStyleLbl="sibTrans2D1" presStyleIdx="1" presStyleCnt="5"/>
      <dgm:spPr/>
    </dgm:pt>
    <dgm:pt modelId="{1364DC71-697C-49F6-AAED-B9CE58B2B7C5}" type="pres">
      <dgm:prSet presAssocID="{797BFE4A-0991-4CD0-9B44-DAEBEF8D6B6B}" presName="connectorText" presStyleLbl="sibTrans2D1" presStyleIdx="1" presStyleCnt="5"/>
      <dgm:spPr/>
    </dgm:pt>
    <dgm:pt modelId="{5DF191EF-01AC-442F-BC85-D16B647F14EE}" type="pres">
      <dgm:prSet presAssocID="{378A0DFF-351A-49F3-90A2-6CD9A988C669}" presName="node" presStyleLbl="node1" presStyleIdx="2" presStyleCnt="6">
        <dgm:presLayoutVars>
          <dgm:bulletEnabled val="1"/>
        </dgm:presLayoutVars>
      </dgm:prSet>
      <dgm:spPr/>
    </dgm:pt>
    <dgm:pt modelId="{3485A202-CF8C-43D2-9CB5-170C9FF95D9A}" type="pres">
      <dgm:prSet presAssocID="{3307BEAD-05B5-4B0A-9170-026D94CC3A14}" presName="sibTrans" presStyleLbl="sibTrans2D1" presStyleIdx="2" presStyleCnt="5"/>
      <dgm:spPr/>
    </dgm:pt>
    <dgm:pt modelId="{6119D081-94EA-4B27-8236-5A9491BFD5C9}" type="pres">
      <dgm:prSet presAssocID="{3307BEAD-05B5-4B0A-9170-026D94CC3A14}" presName="connectorText" presStyleLbl="sibTrans2D1" presStyleIdx="2" presStyleCnt="5"/>
      <dgm:spPr/>
    </dgm:pt>
    <dgm:pt modelId="{BE5242C7-1FA7-4255-95AE-513A496500DD}" type="pres">
      <dgm:prSet presAssocID="{06C27928-50F8-4AC8-AE9E-9E0540FEC270}" presName="node" presStyleLbl="node1" presStyleIdx="3" presStyleCnt="6">
        <dgm:presLayoutVars>
          <dgm:bulletEnabled val="1"/>
        </dgm:presLayoutVars>
      </dgm:prSet>
      <dgm:spPr/>
    </dgm:pt>
    <dgm:pt modelId="{68222D6D-1514-41D6-A6E9-C679788AB8FD}" type="pres">
      <dgm:prSet presAssocID="{CCD8EED9-A866-42E6-B015-ED6BDEFD829A}" presName="sibTrans" presStyleLbl="sibTrans2D1" presStyleIdx="3" presStyleCnt="5"/>
      <dgm:spPr/>
    </dgm:pt>
    <dgm:pt modelId="{3ED0FF92-A34F-4438-A8CC-F1916D47AAB0}" type="pres">
      <dgm:prSet presAssocID="{CCD8EED9-A866-42E6-B015-ED6BDEFD829A}" presName="connectorText" presStyleLbl="sibTrans2D1" presStyleIdx="3" presStyleCnt="5"/>
      <dgm:spPr/>
    </dgm:pt>
    <dgm:pt modelId="{491E94AD-7DF7-4B20-BAD1-F3FE845F3DDE}" type="pres">
      <dgm:prSet presAssocID="{31B06B63-E57C-4F1B-851A-F6534E4B41DB}" presName="node" presStyleLbl="node1" presStyleIdx="4" presStyleCnt="6">
        <dgm:presLayoutVars>
          <dgm:bulletEnabled val="1"/>
        </dgm:presLayoutVars>
      </dgm:prSet>
      <dgm:spPr/>
    </dgm:pt>
    <dgm:pt modelId="{6C1FF5A6-3826-499E-90DE-3D9A1D8724F8}" type="pres">
      <dgm:prSet presAssocID="{500D9867-F7DB-4115-9F3F-CB363B0BED75}" presName="sibTrans" presStyleLbl="sibTrans2D1" presStyleIdx="4" presStyleCnt="5"/>
      <dgm:spPr/>
    </dgm:pt>
    <dgm:pt modelId="{6AE1ED33-5593-4C6B-8F58-0E5352165FF1}" type="pres">
      <dgm:prSet presAssocID="{500D9867-F7DB-4115-9F3F-CB363B0BED75}" presName="connectorText" presStyleLbl="sibTrans2D1" presStyleIdx="4" presStyleCnt="5"/>
      <dgm:spPr/>
    </dgm:pt>
    <dgm:pt modelId="{5B9CB1C0-D514-4B62-B894-0F992A571C69}" type="pres">
      <dgm:prSet presAssocID="{5B0BCC37-484C-4F8D-B469-67602E94E781}" presName="node" presStyleLbl="node1" presStyleIdx="5" presStyleCnt="6">
        <dgm:presLayoutVars>
          <dgm:bulletEnabled val="1"/>
        </dgm:presLayoutVars>
      </dgm:prSet>
      <dgm:spPr/>
    </dgm:pt>
  </dgm:ptLst>
  <dgm:cxnLst>
    <dgm:cxn modelId="{7FEFD803-E6DB-427A-9293-608A3E322D92}" type="presOf" srcId="{C5116D8B-BE36-4208-8080-6CCF4BE074E9}" destId="{D0498D08-DBE3-42C6-AD51-F19D91378278}" srcOrd="1" destOrd="0" presId="urn:microsoft.com/office/officeart/2005/8/layout/process1"/>
    <dgm:cxn modelId="{5B7DA619-A70F-4D14-BFD8-CDBF57AD4295}" type="presOf" srcId="{5B0BCC37-484C-4F8D-B469-67602E94E781}" destId="{5B9CB1C0-D514-4B62-B894-0F992A571C69}" srcOrd="0" destOrd="0" presId="urn:microsoft.com/office/officeart/2005/8/layout/process1"/>
    <dgm:cxn modelId="{DD7C7D30-0373-4509-83D3-3F935673BB8C}" srcId="{436013E2-A11F-498C-8971-44D6F62B9435}" destId="{F0D72A4A-651B-47D1-834C-32B9021D7E5E}" srcOrd="1" destOrd="0" parTransId="{9027350D-5771-496F-ADCB-98BEE6BE538B}" sibTransId="{797BFE4A-0991-4CD0-9B44-DAEBEF8D6B6B}"/>
    <dgm:cxn modelId="{5F801335-AC48-436C-8BAA-CA9C112E2A8E}" type="presOf" srcId="{797BFE4A-0991-4CD0-9B44-DAEBEF8D6B6B}" destId="{1364DC71-697C-49F6-AAED-B9CE58B2B7C5}" srcOrd="1" destOrd="0" presId="urn:microsoft.com/office/officeart/2005/8/layout/process1"/>
    <dgm:cxn modelId="{A6E9C364-F8D9-46A5-916D-D3081ECD2B0C}" type="presOf" srcId="{31B06B63-E57C-4F1B-851A-F6534E4B41DB}" destId="{491E94AD-7DF7-4B20-BAD1-F3FE845F3DDE}" srcOrd="0" destOrd="0" presId="urn:microsoft.com/office/officeart/2005/8/layout/process1"/>
    <dgm:cxn modelId="{E3AC4345-1F5B-45C3-A520-864ACEB31335}" type="presOf" srcId="{F0D72A4A-651B-47D1-834C-32B9021D7E5E}" destId="{AF526021-B329-4CA4-95AC-FC197094F044}" srcOrd="0" destOrd="0" presId="urn:microsoft.com/office/officeart/2005/8/layout/process1"/>
    <dgm:cxn modelId="{40833C6A-ABCB-45D8-ABDF-1572BDC0D190}" type="presOf" srcId="{3307BEAD-05B5-4B0A-9170-026D94CC3A14}" destId="{6119D081-94EA-4B27-8236-5A9491BFD5C9}" srcOrd="1" destOrd="0" presId="urn:microsoft.com/office/officeart/2005/8/layout/process1"/>
    <dgm:cxn modelId="{C2655178-187D-404D-8797-48D326494A81}" srcId="{436013E2-A11F-498C-8971-44D6F62B9435}" destId="{378A0DFF-351A-49F3-90A2-6CD9A988C669}" srcOrd="2" destOrd="0" parTransId="{CC6BCE29-4EDD-40DE-8449-9968B220543E}" sibTransId="{3307BEAD-05B5-4B0A-9170-026D94CC3A14}"/>
    <dgm:cxn modelId="{7D83AF7F-574A-4FFB-BA24-8EB7E2FAA7FA}" srcId="{436013E2-A11F-498C-8971-44D6F62B9435}" destId="{56D20A83-0765-4B12-9FD7-298DB14C1F6C}" srcOrd="0" destOrd="0" parTransId="{6267F121-920B-4DFB-9FD8-1F3462FEF67D}" sibTransId="{C5116D8B-BE36-4208-8080-6CCF4BE074E9}"/>
    <dgm:cxn modelId="{5D1E7E8F-48A4-4802-9648-75F70163C357}" type="presOf" srcId="{500D9867-F7DB-4115-9F3F-CB363B0BED75}" destId="{6AE1ED33-5593-4C6B-8F58-0E5352165FF1}" srcOrd="1" destOrd="0" presId="urn:microsoft.com/office/officeart/2005/8/layout/process1"/>
    <dgm:cxn modelId="{F96AB698-4B45-4340-BAD3-6621A7C2F65E}" srcId="{436013E2-A11F-498C-8971-44D6F62B9435}" destId="{5B0BCC37-484C-4F8D-B469-67602E94E781}" srcOrd="5" destOrd="0" parTransId="{270F3326-CFE0-46F0-BADC-9937D651A542}" sibTransId="{376427ED-551D-47A6-829B-BFBEADD991E7}"/>
    <dgm:cxn modelId="{557BF999-10CA-4CF1-835A-1DB998FD64DE}" type="presOf" srcId="{797BFE4A-0991-4CD0-9B44-DAEBEF8D6B6B}" destId="{C54E8528-E21F-49FB-AC8F-A0F22E113673}" srcOrd="0" destOrd="0" presId="urn:microsoft.com/office/officeart/2005/8/layout/process1"/>
    <dgm:cxn modelId="{12A588A6-F0CE-4B19-910E-B4A401C8A92B}" type="presOf" srcId="{CCD8EED9-A866-42E6-B015-ED6BDEFD829A}" destId="{3ED0FF92-A34F-4438-A8CC-F1916D47AAB0}" srcOrd="1" destOrd="0" presId="urn:microsoft.com/office/officeart/2005/8/layout/process1"/>
    <dgm:cxn modelId="{8D91E0AC-8695-411D-BE78-349BC6E27E8B}" type="presOf" srcId="{378A0DFF-351A-49F3-90A2-6CD9A988C669}" destId="{5DF191EF-01AC-442F-BC85-D16B647F14EE}" srcOrd="0" destOrd="0" presId="urn:microsoft.com/office/officeart/2005/8/layout/process1"/>
    <dgm:cxn modelId="{79791CBB-0943-4BD1-92CA-5F50BFFD36A1}" srcId="{436013E2-A11F-498C-8971-44D6F62B9435}" destId="{06C27928-50F8-4AC8-AE9E-9E0540FEC270}" srcOrd="3" destOrd="0" parTransId="{BEFEDD62-6E89-427E-AD23-699FF6578CBB}" sibTransId="{CCD8EED9-A866-42E6-B015-ED6BDEFD829A}"/>
    <dgm:cxn modelId="{57DD13C5-040F-425D-AE99-F5FDE56C1A74}" type="presOf" srcId="{06C27928-50F8-4AC8-AE9E-9E0540FEC270}" destId="{BE5242C7-1FA7-4255-95AE-513A496500DD}" srcOrd="0" destOrd="0" presId="urn:microsoft.com/office/officeart/2005/8/layout/process1"/>
    <dgm:cxn modelId="{8EDADEC5-4DFE-446C-BA15-2893625AFDBF}" type="presOf" srcId="{436013E2-A11F-498C-8971-44D6F62B9435}" destId="{B19CF9FA-FA31-4FBB-9D16-467E240B50F7}" srcOrd="0" destOrd="0" presId="urn:microsoft.com/office/officeart/2005/8/layout/process1"/>
    <dgm:cxn modelId="{AE6D61CC-5766-4163-A362-A7BE8F8A61B6}" srcId="{436013E2-A11F-498C-8971-44D6F62B9435}" destId="{31B06B63-E57C-4F1B-851A-F6534E4B41DB}" srcOrd="4" destOrd="0" parTransId="{C87650C9-6B66-49E5-99C8-DA540E3A4754}" sibTransId="{500D9867-F7DB-4115-9F3F-CB363B0BED75}"/>
    <dgm:cxn modelId="{96ED8ACD-2D17-4A82-8D13-470E4E0D564F}" type="presOf" srcId="{500D9867-F7DB-4115-9F3F-CB363B0BED75}" destId="{6C1FF5A6-3826-499E-90DE-3D9A1D8724F8}" srcOrd="0" destOrd="0" presId="urn:microsoft.com/office/officeart/2005/8/layout/process1"/>
    <dgm:cxn modelId="{51D89AD3-F476-4686-AE87-F15AB4DF4644}" type="presOf" srcId="{3307BEAD-05B5-4B0A-9170-026D94CC3A14}" destId="{3485A202-CF8C-43D2-9CB5-170C9FF95D9A}" srcOrd="0" destOrd="0" presId="urn:microsoft.com/office/officeart/2005/8/layout/process1"/>
    <dgm:cxn modelId="{FFAB84DF-D84C-4107-BF96-9F9A8D98F51C}" type="presOf" srcId="{C5116D8B-BE36-4208-8080-6CCF4BE074E9}" destId="{61F28463-25F9-4CC8-9EAE-60B17640AB16}" srcOrd="0" destOrd="0" presId="urn:microsoft.com/office/officeart/2005/8/layout/process1"/>
    <dgm:cxn modelId="{ED4C3AE1-8C63-4CDE-9EC0-0A18DC23191D}" type="presOf" srcId="{56D20A83-0765-4B12-9FD7-298DB14C1F6C}" destId="{29F4C47D-3D75-454F-9D3F-FF630DBAD342}" srcOrd="0" destOrd="0" presId="urn:microsoft.com/office/officeart/2005/8/layout/process1"/>
    <dgm:cxn modelId="{1EF3AFF0-82C5-4803-9FED-E95E8C3E0584}" type="presOf" srcId="{CCD8EED9-A866-42E6-B015-ED6BDEFD829A}" destId="{68222D6D-1514-41D6-A6E9-C679788AB8FD}" srcOrd="0" destOrd="0" presId="urn:microsoft.com/office/officeart/2005/8/layout/process1"/>
    <dgm:cxn modelId="{2B2DFBAB-FF1D-430F-B21B-35086536F8E3}" type="presParOf" srcId="{B19CF9FA-FA31-4FBB-9D16-467E240B50F7}" destId="{29F4C47D-3D75-454F-9D3F-FF630DBAD342}" srcOrd="0" destOrd="0" presId="urn:microsoft.com/office/officeart/2005/8/layout/process1"/>
    <dgm:cxn modelId="{D3C0DA7A-5FF5-40DD-8DC5-B3E93F02284C}" type="presParOf" srcId="{B19CF9FA-FA31-4FBB-9D16-467E240B50F7}" destId="{61F28463-25F9-4CC8-9EAE-60B17640AB16}" srcOrd="1" destOrd="0" presId="urn:microsoft.com/office/officeart/2005/8/layout/process1"/>
    <dgm:cxn modelId="{AE1FD95F-F84B-4E02-A0CD-7EADFB36AE92}" type="presParOf" srcId="{61F28463-25F9-4CC8-9EAE-60B17640AB16}" destId="{D0498D08-DBE3-42C6-AD51-F19D91378278}" srcOrd="0" destOrd="0" presId="urn:microsoft.com/office/officeart/2005/8/layout/process1"/>
    <dgm:cxn modelId="{82D54221-EC85-4DC4-964E-B9373D28679F}" type="presParOf" srcId="{B19CF9FA-FA31-4FBB-9D16-467E240B50F7}" destId="{AF526021-B329-4CA4-95AC-FC197094F044}" srcOrd="2" destOrd="0" presId="urn:microsoft.com/office/officeart/2005/8/layout/process1"/>
    <dgm:cxn modelId="{18E7A0A8-C549-4EA5-A55E-963D6753E36C}" type="presParOf" srcId="{B19CF9FA-FA31-4FBB-9D16-467E240B50F7}" destId="{C54E8528-E21F-49FB-AC8F-A0F22E113673}" srcOrd="3" destOrd="0" presId="urn:microsoft.com/office/officeart/2005/8/layout/process1"/>
    <dgm:cxn modelId="{50E23D06-FBF1-4F88-BF86-4029CF774079}" type="presParOf" srcId="{C54E8528-E21F-49FB-AC8F-A0F22E113673}" destId="{1364DC71-697C-49F6-AAED-B9CE58B2B7C5}" srcOrd="0" destOrd="0" presId="urn:microsoft.com/office/officeart/2005/8/layout/process1"/>
    <dgm:cxn modelId="{919ACCED-7F3E-47D3-A542-559AB828E9B7}" type="presParOf" srcId="{B19CF9FA-FA31-4FBB-9D16-467E240B50F7}" destId="{5DF191EF-01AC-442F-BC85-D16B647F14EE}" srcOrd="4" destOrd="0" presId="urn:microsoft.com/office/officeart/2005/8/layout/process1"/>
    <dgm:cxn modelId="{C4ECE7B7-8069-4FAB-B463-859891F350F6}" type="presParOf" srcId="{B19CF9FA-FA31-4FBB-9D16-467E240B50F7}" destId="{3485A202-CF8C-43D2-9CB5-170C9FF95D9A}" srcOrd="5" destOrd="0" presId="urn:microsoft.com/office/officeart/2005/8/layout/process1"/>
    <dgm:cxn modelId="{7D9FD72E-A8CB-44B7-90EE-BE5C80B32807}" type="presParOf" srcId="{3485A202-CF8C-43D2-9CB5-170C9FF95D9A}" destId="{6119D081-94EA-4B27-8236-5A9491BFD5C9}" srcOrd="0" destOrd="0" presId="urn:microsoft.com/office/officeart/2005/8/layout/process1"/>
    <dgm:cxn modelId="{3601C283-8A56-4722-9522-70310AD7DEEE}" type="presParOf" srcId="{B19CF9FA-FA31-4FBB-9D16-467E240B50F7}" destId="{BE5242C7-1FA7-4255-95AE-513A496500DD}" srcOrd="6" destOrd="0" presId="urn:microsoft.com/office/officeart/2005/8/layout/process1"/>
    <dgm:cxn modelId="{A4B5C8E3-5927-4CEE-AED2-4E81C7343D9F}" type="presParOf" srcId="{B19CF9FA-FA31-4FBB-9D16-467E240B50F7}" destId="{68222D6D-1514-41D6-A6E9-C679788AB8FD}" srcOrd="7" destOrd="0" presId="urn:microsoft.com/office/officeart/2005/8/layout/process1"/>
    <dgm:cxn modelId="{39B5BBDB-020B-483F-98C7-7E506C070D2E}" type="presParOf" srcId="{68222D6D-1514-41D6-A6E9-C679788AB8FD}" destId="{3ED0FF92-A34F-4438-A8CC-F1916D47AAB0}" srcOrd="0" destOrd="0" presId="urn:microsoft.com/office/officeart/2005/8/layout/process1"/>
    <dgm:cxn modelId="{4971A049-2372-4C9E-9090-E9BBD6B23429}" type="presParOf" srcId="{B19CF9FA-FA31-4FBB-9D16-467E240B50F7}" destId="{491E94AD-7DF7-4B20-BAD1-F3FE845F3DDE}" srcOrd="8" destOrd="0" presId="urn:microsoft.com/office/officeart/2005/8/layout/process1"/>
    <dgm:cxn modelId="{9CA5B038-C257-4188-A891-95C5569CFE63}" type="presParOf" srcId="{B19CF9FA-FA31-4FBB-9D16-467E240B50F7}" destId="{6C1FF5A6-3826-499E-90DE-3D9A1D8724F8}" srcOrd="9" destOrd="0" presId="urn:microsoft.com/office/officeart/2005/8/layout/process1"/>
    <dgm:cxn modelId="{ED81970B-3F1E-4792-98C5-BB5887C66126}" type="presParOf" srcId="{6C1FF5A6-3826-499E-90DE-3D9A1D8724F8}" destId="{6AE1ED33-5593-4C6B-8F58-0E5352165FF1}" srcOrd="0" destOrd="0" presId="urn:microsoft.com/office/officeart/2005/8/layout/process1"/>
    <dgm:cxn modelId="{88F3ACA5-2DB9-4CCA-944A-C275A8119190}" type="presParOf" srcId="{B19CF9FA-FA31-4FBB-9D16-467E240B50F7}" destId="{5B9CB1C0-D514-4B62-B894-0F992A571C6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4C47D-3D75-454F-9D3F-FF630DBAD342}">
      <dsp:nvSpPr>
        <dsp:cNvPr id="0" name=""/>
        <dsp:cNvSpPr/>
      </dsp:nvSpPr>
      <dsp:spPr>
        <a:xfrm>
          <a:off x="4327" y="214255"/>
          <a:ext cx="1106781" cy="664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latin typeface="+mn-lt"/>
              <a:ea typeface="Calibri"/>
              <a:cs typeface="Calibri"/>
            </a:rPr>
            <a:t>Regulatory change capture</a:t>
          </a:r>
          <a:endParaRPr lang="en-US" sz="1100" b="0" kern="1200" dirty="0">
            <a:latin typeface="+mn-lt"/>
            <a:ea typeface="Calibri"/>
            <a:cs typeface="Calibri"/>
          </a:endParaRPr>
        </a:p>
      </dsp:txBody>
      <dsp:txXfrm>
        <a:off x="23777" y="233705"/>
        <a:ext cx="1067881" cy="625168"/>
      </dsp:txXfrm>
    </dsp:sp>
    <dsp:sp modelId="{61F28463-25F9-4CC8-9EAE-60B17640AB16}">
      <dsp:nvSpPr>
        <dsp:cNvPr id="0" name=""/>
        <dsp:cNvSpPr/>
      </dsp:nvSpPr>
      <dsp:spPr>
        <a:xfrm>
          <a:off x="1221787" y="409048"/>
          <a:ext cx="234637" cy="2744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+mn-lt"/>
          </a:endParaRPr>
        </a:p>
      </dsp:txBody>
      <dsp:txXfrm>
        <a:off x="1221787" y="463944"/>
        <a:ext cx="164246" cy="164689"/>
      </dsp:txXfrm>
    </dsp:sp>
    <dsp:sp modelId="{AF526021-B329-4CA4-95AC-FC197094F044}">
      <dsp:nvSpPr>
        <dsp:cNvPr id="0" name=""/>
        <dsp:cNvSpPr/>
      </dsp:nvSpPr>
      <dsp:spPr>
        <a:xfrm>
          <a:off x="1553821" y="214255"/>
          <a:ext cx="1106781" cy="664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+mn-lt"/>
              <a:ea typeface="Calibri"/>
              <a:cs typeface="Calibri"/>
            </a:rPr>
            <a:t>AI-driven relevance  assessment</a:t>
          </a:r>
        </a:p>
      </dsp:txBody>
      <dsp:txXfrm>
        <a:off x="1573271" y="233705"/>
        <a:ext cx="1067881" cy="625168"/>
      </dsp:txXfrm>
    </dsp:sp>
    <dsp:sp modelId="{C54E8528-E21F-49FB-AC8F-A0F22E113673}">
      <dsp:nvSpPr>
        <dsp:cNvPr id="0" name=""/>
        <dsp:cNvSpPr/>
      </dsp:nvSpPr>
      <dsp:spPr>
        <a:xfrm>
          <a:off x="2771280" y="409048"/>
          <a:ext cx="234637" cy="2744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+mn-lt"/>
          </a:endParaRPr>
        </a:p>
      </dsp:txBody>
      <dsp:txXfrm>
        <a:off x="2771280" y="463944"/>
        <a:ext cx="164246" cy="164689"/>
      </dsp:txXfrm>
    </dsp:sp>
    <dsp:sp modelId="{5DF191EF-01AC-442F-BC85-D16B647F14EE}">
      <dsp:nvSpPr>
        <dsp:cNvPr id="0" name=""/>
        <dsp:cNvSpPr/>
      </dsp:nvSpPr>
      <dsp:spPr>
        <a:xfrm>
          <a:off x="3103315" y="214255"/>
          <a:ext cx="1106781" cy="664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+mn-lt"/>
              <a:ea typeface="Calibri"/>
              <a:cs typeface="Calibri"/>
            </a:rPr>
            <a:t>Policy gap analysis</a:t>
          </a:r>
        </a:p>
      </dsp:txBody>
      <dsp:txXfrm>
        <a:off x="3122765" y="233705"/>
        <a:ext cx="1067881" cy="625168"/>
      </dsp:txXfrm>
    </dsp:sp>
    <dsp:sp modelId="{3485A202-CF8C-43D2-9CB5-170C9FF95D9A}">
      <dsp:nvSpPr>
        <dsp:cNvPr id="0" name=""/>
        <dsp:cNvSpPr/>
      </dsp:nvSpPr>
      <dsp:spPr>
        <a:xfrm>
          <a:off x="4320774" y="409048"/>
          <a:ext cx="234637" cy="2744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+mn-lt"/>
          </a:endParaRPr>
        </a:p>
      </dsp:txBody>
      <dsp:txXfrm>
        <a:off x="4320774" y="463944"/>
        <a:ext cx="164246" cy="164689"/>
      </dsp:txXfrm>
    </dsp:sp>
    <dsp:sp modelId="{BE5242C7-1FA7-4255-95AE-513A496500DD}">
      <dsp:nvSpPr>
        <dsp:cNvPr id="0" name=""/>
        <dsp:cNvSpPr/>
      </dsp:nvSpPr>
      <dsp:spPr>
        <a:xfrm>
          <a:off x="4652809" y="214255"/>
          <a:ext cx="1106781" cy="664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+mn-lt"/>
              <a:ea typeface="Calibri"/>
              <a:cs typeface="Calibri"/>
            </a:rPr>
            <a:t>Recommendation engine</a:t>
          </a:r>
        </a:p>
      </dsp:txBody>
      <dsp:txXfrm>
        <a:off x="4672259" y="233705"/>
        <a:ext cx="1067881" cy="625168"/>
      </dsp:txXfrm>
    </dsp:sp>
    <dsp:sp modelId="{68222D6D-1514-41D6-A6E9-C679788AB8FD}">
      <dsp:nvSpPr>
        <dsp:cNvPr id="0" name=""/>
        <dsp:cNvSpPr/>
      </dsp:nvSpPr>
      <dsp:spPr>
        <a:xfrm>
          <a:off x="5870268" y="409048"/>
          <a:ext cx="234637" cy="2744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+mn-lt"/>
          </a:endParaRPr>
        </a:p>
      </dsp:txBody>
      <dsp:txXfrm>
        <a:off x="5870268" y="463944"/>
        <a:ext cx="164246" cy="164689"/>
      </dsp:txXfrm>
    </dsp:sp>
    <dsp:sp modelId="{491E94AD-7DF7-4B20-BAD1-F3FE845F3DDE}">
      <dsp:nvSpPr>
        <dsp:cNvPr id="0" name=""/>
        <dsp:cNvSpPr/>
      </dsp:nvSpPr>
      <dsp:spPr>
        <a:xfrm>
          <a:off x="6202303" y="214255"/>
          <a:ext cx="1106781" cy="664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latin typeface="+mn-lt"/>
              <a:ea typeface="Calibri"/>
              <a:cs typeface="Calibri"/>
            </a:rPr>
            <a:t>SME validation &amp; approval</a:t>
          </a:r>
          <a:endParaRPr lang="en-US" sz="1100" b="0" kern="1200" dirty="0">
            <a:latin typeface="+mn-lt"/>
            <a:ea typeface="Calibri"/>
            <a:cs typeface="Calibri"/>
          </a:endParaRPr>
        </a:p>
      </dsp:txBody>
      <dsp:txXfrm>
        <a:off x="6221753" y="233705"/>
        <a:ext cx="1067881" cy="625168"/>
      </dsp:txXfrm>
    </dsp:sp>
    <dsp:sp modelId="{6C1FF5A6-3826-499E-90DE-3D9A1D8724F8}">
      <dsp:nvSpPr>
        <dsp:cNvPr id="0" name=""/>
        <dsp:cNvSpPr/>
      </dsp:nvSpPr>
      <dsp:spPr>
        <a:xfrm>
          <a:off x="7419762" y="409048"/>
          <a:ext cx="234637" cy="2744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+mn-lt"/>
          </a:endParaRPr>
        </a:p>
      </dsp:txBody>
      <dsp:txXfrm>
        <a:off x="7419762" y="463944"/>
        <a:ext cx="164246" cy="164689"/>
      </dsp:txXfrm>
    </dsp:sp>
    <dsp:sp modelId="{5B9CB1C0-D514-4B62-B894-0F992A571C69}">
      <dsp:nvSpPr>
        <dsp:cNvPr id="0" name=""/>
        <dsp:cNvSpPr/>
      </dsp:nvSpPr>
      <dsp:spPr>
        <a:xfrm>
          <a:off x="7751797" y="214255"/>
          <a:ext cx="1106781" cy="664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latin typeface="+mn-lt"/>
              <a:ea typeface="Calibri"/>
              <a:cs typeface="Calibri"/>
            </a:rPr>
            <a:t>Documentation &amp; audit trail</a:t>
          </a:r>
          <a:endParaRPr lang="en-US" sz="1100" b="0" kern="1200" dirty="0">
            <a:latin typeface="+mn-lt"/>
            <a:ea typeface="Calibri Light"/>
            <a:cs typeface="Calibri Light"/>
          </a:endParaRPr>
        </a:p>
      </dsp:txBody>
      <dsp:txXfrm>
        <a:off x="7771247" y="233705"/>
        <a:ext cx="1067881" cy="62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A4C889-9823-3017-51D3-F369AA1340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A057C-C519-45F7-672F-D58B93FD29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D8960-784E-4F9E-9C6E-7F4DFE91636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19298-CF72-4D85-5686-CFEA89E4FC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717AB-C4E0-8355-7EEB-0DCE57727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A16A9-50A1-4456-A346-F542DFB16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81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0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9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9B7C2-CBD4-2CBE-45D0-6751C4C2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F3E1D-1CA7-BB9A-5E09-2D2F31C13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6934B-428F-34E6-26C2-C2F5DD559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16AFD-01BE-93BE-6F3E-19E4DAF37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8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7829-A540-5644-9153-24A8EE7C42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3BD5D-E2BE-A8C4-123C-B59E28D5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60111-D98A-DDCA-025F-42E71C777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EEA9B-A258-EAAA-F704-008A8F84D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7F562-0CA9-3DE0-0C61-4EC43F950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6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4D87-DE18-1183-7295-E652D82D2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276FD9-5FF1-0B5B-6C57-2B3177530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2B6C5-435D-102C-2BBF-692F9722E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43AA8-569C-86CB-0732-4CC576CE7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53" y="1552731"/>
            <a:ext cx="5556600" cy="17907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7653" y="4002374"/>
            <a:ext cx="3057995" cy="67446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aux Next Regular" panose="02000506000000020003" pitchFamily="2" charset="77"/>
                <a:ea typeface="SF Pro Semibold" pitchFamily="2" charset="0"/>
                <a:cs typeface="SF Pro Semibold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F Pro Semibold" pitchFamily="2" charset="0"/>
                <a:ea typeface="SF Pro Semibold" pitchFamily="2" charset="0"/>
                <a:cs typeface="SF Pro Semibold" pitchFamily="2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1AB83FD-5028-E6B5-5F38-B158CE59E8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053" y="359361"/>
            <a:ext cx="1423814" cy="50950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5C8476-E6D1-A2D3-1375-C14315D6A7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2745" y="-3373"/>
            <a:ext cx="3204983" cy="3745509"/>
          </a:xfrm>
          <a:custGeom>
            <a:avLst/>
            <a:gdLst>
              <a:gd name="connsiteX0" fmla="*/ 0 w 4248463"/>
              <a:gd name="connsiteY0" fmla="*/ 4989513 h 4989513"/>
              <a:gd name="connsiteX1" fmla="*/ 1062116 w 4248463"/>
              <a:gd name="connsiteY1" fmla="*/ 0 h 4989513"/>
              <a:gd name="connsiteX2" fmla="*/ 3186347 w 4248463"/>
              <a:gd name="connsiteY2" fmla="*/ 0 h 4989513"/>
              <a:gd name="connsiteX3" fmla="*/ 4248463 w 4248463"/>
              <a:gd name="connsiteY3" fmla="*/ 4989513 h 4989513"/>
              <a:gd name="connsiteX4" fmla="*/ 0 w 4248463"/>
              <a:gd name="connsiteY4" fmla="*/ 4989513 h 4989513"/>
              <a:gd name="connsiteX0" fmla="*/ 0 w 4248463"/>
              <a:gd name="connsiteY0" fmla="*/ 4989513 h 4989513"/>
              <a:gd name="connsiteX1" fmla="*/ 1062116 w 4248463"/>
              <a:gd name="connsiteY1" fmla="*/ 0 h 4989513"/>
              <a:gd name="connsiteX2" fmla="*/ 4231376 w 4248463"/>
              <a:gd name="connsiteY2" fmla="*/ 13063 h 4989513"/>
              <a:gd name="connsiteX3" fmla="*/ 4248463 w 4248463"/>
              <a:gd name="connsiteY3" fmla="*/ 4989513 h 4989513"/>
              <a:gd name="connsiteX4" fmla="*/ 0 w 4248463"/>
              <a:gd name="connsiteY4" fmla="*/ 4989513 h 4989513"/>
              <a:gd name="connsiteX0" fmla="*/ 0 w 4248463"/>
              <a:gd name="connsiteY0" fmla="*/ 4976450 h 4976450"/>
              <a:gd name="connsiteX1" fmla="*/ 2472904 w 4248463"/>
              <a:gd name="connsiteY1" fmla="*/ 0 h 4976450"/>
              <a:gd name="connsiteX2" fmla="*/ 4231376 w 4248463"/>
              <a:gd name="connsiteY2" fmla="*/ 0 h 4976450"/>
              <a:gd name="connsiteX3" fmla="*/ 4248463 w 4248463"/>
              <a:gd name="connsiteY3" fmla="*/ 4976450 h 4976450"/>
              <a:gd name="connsiteX4" fmla="*/ 0 w 4248463"/>
              <a:gd name="connsiteY4" fmla="*/ 4976450 h 4976450"/>
              <a:gd name="connsiteX0" fmla="*/ 0 w 4248463"/>
              <a:gd name="connsiteY0" fmla="*/ 4976450 h 4976450"/>
              <a:gd name="connsiteX1" fmla="*/ 2472904 w 4248463"/>
              <a:gd name="connsiteY1" fmla="*/ 0 h 4976450"/>
              <a:gd name="connsiteX2" fmla="*/ 4231376 w 4248463"/>
              <a:gd name="connsiteY2" fmla="*/ 0 h 4976450"/>
              <a:gd name="connsiteX3" fmla="*/ 4248463 w 4248463"/>
              <a:gd name="connsiteY3" fmla="*/ 4976450 h 4976450"/>
              <a:gd name="connsiteX4" fmla="*/ 0 w 4248463"/>
              <a:gd name="connsiteY4" fmla="*/ 4976450 h 4976450"/>
              <a:gd name="connsiteX0" fmla="*/ 0 w 4248463"/>
              <a:gd name="connsiteY0" fmla="*/ 4976450 h 4976450"/>
              <a:gd name="connsiteX1" fmla="*/ 2485967 w 4248463"/>
              <a:gd name="connsiteY1" fmla="*/ 13063 h 4976450"/>
              <a:gd name="connsiteX2" fmla="*/ 4231376 w 4248463"/>
              <a:gd name="connsiteY2" fmla="*/ 0 h 4976450"/>
              <a:gd name="connsiteX3" fmla="*/ 4248463 w 4248463"/>
              <a:gd name="connsiteY3" fmla="*/ 4976450 h 4976450"/>
              <a:gd name="connsiteX4" fmla="*/ 0 w 4248463"/>
              <a:gd name="connsiteY4" fmla="*/ 4976450 h 4976450"/>
              <a:gd name="connsiteX0" fmla="*/ 0 w 4248463"/>
              <a:gd name="connsiteY0" fmla="*/ 5002575 h 5002575"/>
              <a:gd name="connsiteX1" fmla="*/ 2512093 w 4248463"/>
              <a:gd name="connsiteY1" fmla="*/ 0 h 5002575"/>
              <a:gd name="connsiteX2" fmla="*/ 4231376 w 4248463"/>
              <a:gd name="connsiteY2" fmla="*/ 26125 h 5002575"/>
              <a:gd name="connsiteX3" fmla="*/ 4248463 w 4248463"/>
              <a:gd name="connsiteY3" fmla="*/ 5002575 h 5002575"/>
              <a:gd name="connsiteX4" fmla="*/ 0 w 4248463"/>
              <a:gd name="connsiteY4" fmla="*/ 5002575 h 5002575"/>
              <a:gd name="connsiteX0" fmla="*/ 0 w 4258515"/>
              <a:gd name="connsiteY0" fmla="*/ 5002575 h 5002575"/>
              <a:gd name="connsiteX1" fmla="*/ 2512093 w 4258515"/>
              <a:gd name="connsiteY1" fmla="*/ 0 h 5002575"/>
              <a:gd name="connsiteX2" fmla="*/ 4257502 w 4258515"/>
              <a:gd name="connsiteY2" fmla="*/ 26125 h 5002575"/>
              <a:gd name="connsiteX3" fmla="*/ 4248463 w 4258515"/>
              <a:gd name="connsiteY3" fmla="*/ 5002575 h 5002575"/>
              <a:gd name="connsiteX4" fmla="*/ 0 w 4258515"/>
              <a:gd name="connsiteY4" fmla="*/ 5002575 h 5002575"/>
              <a:gd name="connsiteX0" fmla="*/ 0 w 4258515"/>
              <a:gd name="connsiteY0" fmla="*/ 5002575 h 5002575"/>
              <a:gd name="connsiteX1" fmla="*/ 2477717 w 4258515"/>
              <a:gd name="connsiteY1" fmla="*/ 0 h 5002575"/>
              <a:gd name="connsiteX2" fmla="*/ 4257502 w 4258515"/>
              <a:gd name="connsiteY2" fmla="*/ 26125 h 5002575"/>
              <a:gd name="connsiteX3" fmla="*/ 4248463 w 4258515"/>
              <a:gd name="connsiteY3" fmla="*/ 5002575 h 5002575"/>
              <a:gd name="connsiteX4" fmla="*/ 0 w 4258515"/>
              <a:gd name="connsiteY4" fmla="*/ 5002575 h 5002575"/>
              <a:gd name="connsiteX0" fmla="*/ 0 w 4292293"/>
              <a:gd name="connsiteY0" fmla="*/ 5003951 h 5003951"/>
              <a:gd name="connsiteX1" fmla="*/ 2477717 w 4292293"/>
              <a:gd name="connsiteY1" fmla="*/ 1376 h 5003951"/>
              <a:gd name="connsiteX2" fmla="*/ 4291878 w 4292293"/>
              <a:gd name="connsiteY2" fmla="*/ 0 h 5003951"/>
              <a:gd name="connsiteX3" fmla="*/ 4248463 w 4292293"/>
              <a:gd name="connsiteY3" fmla="*/ 5003951 h 5003951"/>
              <a:gd name="connsiteX4" fmla="*/ 0 w 4292293"/>
              <a:gd name="connsiteY4" fmla="*/ 5003951 h 5003951"/>
              <a:gd name="connsiteX0" fmla="*/ 0 w 4253433"/>
              <a:gd name="connsiteY0" fmla="*/ 5002575 h 5002575"/>
              <a:gd name="connsiteX1" fmla="*/ 2477717 w 4253433"/>
              <a:gd name="connsiteY1" fmla="*/ 0 h 5002575"/>
              <a:gd name="connsiteX2" fmla="*/ 4252122 w 4253433"/>
              <a:gd name="connsiteY2" fmla="*/ 8563 h 5002575"/>
              <a:gd name="connsiteX3" fmla="*/ 4248463 w 4253433"/>
              <a:gd name="connsiteY3" fmla="*/ 5002575 h 5002575"/>
              <a:gd name="connsiteX4" fmla="*/ 0 w 4253433"/>
              <a:gd name="connsiteY4" fmla="*/ 5002575 h 5002575"/>
              <a:gd name="connsiteX0" fmla="*/ 0 w 4283250"/>
              <a:gd name="connsiteY0" fmla="*/ 5022453 h 5022453"/>
              <a:gd name="connsiteX1" fmla="*/ 2507534 w 4283250"/>
              <a:gd name="connsiteY1" fmla="*/ 0 h 5022453"/>
              <a:gd name="connsiteX2" fmla="*/ 4281939 w 4283250"/>
              <a:gd name="connsiteY2" fmla="*/ 8563 h 5022453"/>
              <a:gd name="connsiteX3" fmla="*/ 4278280 w 4283250"/>
              <a:gd name="connsiteY3" fmla="*/ 5002575 h 5022453"/>
              <a:gd name="connsiteX4" fmla="*/ 0 w 4283250"/>
              <a:gd name="connsiteY4" fmla="*/ 5022453 h 5022453"/>
              <a:gd name="connsiteX0" fmla="*/ 0 w 4273311"/>
              <a:gd name="connsiteY0" fmla="*/ 5002575 h 5002575"/>
              <a:gd name="connsiteX1" fmla="*/ 2497595 w 4273311"/>
              <a:gd name="connsiteY1" fmla="*/ 0 h 5002575"/>
              <a:gd name="connsiteX2" fmla="*/ 4272000 w 4273311"/>
              <a:gd name="connsiteY2" fmla="*/ 8563 h 5002575"/>
              <a:gd name="connsiteX3" fmla="*/ 4268341 w 4273311"/>
              <a:gd name="connsiteY3" fmla="*/ 5002575 h 5002575"/>
              <a:gd name="connsiteX4" fmla="*/ 0 w 4273311"/>
              <a:gd name="connsiteY4" fmla="*/ 5002575 h 5002575"/>
              <a:gd name="connsiteX0" fmla="*/ 0 w 4273311"/>
              <a:gd name="connsiteY0" fmla="*/ 4994012 h 4994012"/>
              <a:gd name="connsiteX1" fmla="*/ 2487656 w 4273311"/>
              <a:gd name="connsiteY1" fmla="*/ 1376 h 4994012"/>
              <a:gd name="connsiteX2" fmla="*/ 4272000 w 4273311"/>
              <a:gd name="connsiteY2" fmla="*/ 0 h 4994012"/>
              <a:gd name="connsiteX3" fmla="*/ 4268341 w 4273311"/>
              <a:gd name="connsiteY3" fmla="*/ 4994012 h 4994012"/>
              <a:gd name="connsiteX4" fmla="*/ 0 w 4273311"/>
              <a:gd name="connsiteY4" fmla="*/ 4994012 h 499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311" h="4994012">
                <a:moveTo>
                  <a:pt x="0" y="4994012"/>
                </a:moveTo>
                <a:lnTo>
                  <a:pt x="2487656" y="1376"/>
                </a:lnTo>
                <a:lnTo>
                  <a:pt x="4272000" y="0"/>
                </a:lnTo>
                <a:cubicBezTo>
                  <a:pt x="4277696" y="1658817"/>
                  <a:pt x="4262645" y="3335195"/>
                  <a:pt x="4268341" y="4994012"/>
                </a:cubicBezTo>
                <a:lnTo>
                  <a:pt x="0" y="4994012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6622ACE-343C-E5E8-A4F5-1FBA38F20BAC}"/>
              </a:ext>
            </a:extLst>
          </p:cNvPr>
          <p:cNvSpPr txBox="1">
            <a:spLocks/>
          </p:cNvSpPr>
          <p:nvPr/>
        </p:nvSpPr>
        <p:spPr>
          <a:xfrm>
            <a:off x="180201" y="1422908"/>
            <a:ext cx="5556600" cy="2322601"/>
          </a:xfr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AI-Enabled Regulatory Change Management &amp; Policy Alignment</a:t>
            </a:r>
            <a:br>
              <a:rPr lang="en-US" dirty="0"/>
            </a:br>
            <a:endParaRPr lang="en-US" sz="165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42AF2C-DCBC-B078-50DE-58237F898C87}"/>
              </a:ext>
            </a:extLst>
          </p:cNvPr>
          <p:cNvSpPr txBox="1">
            <a:spLocks/>
          </p:cNvSpPr>
          <p:nvPr/>
        </p:nvSpPr>
        <p:spPr>
          <a:xfrm flipH="1" flipV="1">
            <a:off x="5237709" y="4013367"/>
            <a:ext cx="45719" cy="137980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kern="1200">
                <a:solidFill>
                  <a:schemeClr val="bg1"/>
                </a:solidFill>
                <a:latin typeface="Aaux Next Regular" panose="02000506000000020003" pitchFamily="2" charset="77"/>
                <a:ea typeface="SF Pro Semibold" pitchFamily="2" charset="0"/>
                <a:cs typeface="SF Pro Semibold" pitchFamily="2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Placeholder 5" descr="Abstract background of luminous blue">
            <a:extLst>
              <a:ext uri="{FF2B5EF4-FFF2-40B4-BE49-F238E27FC236}">
                <a16:creationId xmlns:a16="http://schemas.microsoft.com/office/drawing/2014/main" id="{CABA5EBA-9DE4-424A-4A59-FBD0A05D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32" r="25432"/>
          <a:stretch>
            <a:fillRect/>
          </a:stretch>
        </p:blipFill>
        <p:spPr>
          <a:xfrm>
            <a:off x="5939017" y="0"/>
            <a:ext cx="3204983" cy="3745509"/>
          </a:xfrm>
          <a:custGeom>
            <a:avLst/>
            <a:gdLst>
              <a:gd name="connsiteX0" fmla="*/ 0 w 4248463"/>
              <a:gd name="connsiteY0" fmla="*/ 4989513 h 4989513"/>
              <a:gd name="connsiteX1" fmla="*/ 1062116 w 4248463"/>
              <a:gd name="connsiteY1" fmla="*/ 0 h 4989513"/>
              <a:gd name="connsiteX2" fmla="*/ 3186347 w 4248463"/>
              <a:gd name="connsiteY2" fmla="*/ 0 h 4989513"/>
              <a:gd name="connsiteX3" fmla="*/ 4248463 w 4248463"/>
              <a:gd name="connsiteY3" fmla="*/ 4989513 h 4989513"/>
              <a:gd name="connsiteX4" fmla="*/ 0 w 4248463"/>
              <a:gd name="connsiteY4" fmla="*/ 4989513 h 4989513"/>
              <a:gd name="connsiteX0" fmla="*/ 0 w 4248463"/>
              <a:gd name="connsiteY0" fmla="*/ 4989513 h 4989513"/>
              <a:gd name="connsiteX1" fmla="*/ 1062116 w 4248463"/>
              <a:gd name="connsiteY1" fmla="*/ 0 h 4989513"/>
              <a:gd name="connsiteX2" fmla="*/ 4231376 w 4248463"/>
              <a:gd name="connsiteY2" fmla="*/ 13063 h 4989513"/>
              <a:gd name="connsiteX3" fmla="*/ 4248463 w 4248463"/>
              <a:gd name="connsiteY3" fmla="*/ 4989513 h 4989513"/>
              <a:gd name="connsiteX4" fmla="*/ 0 w 4248463"/>
              <a:gd name="connsiteY4" fmla="*/ 4989513 h 4989513"/>
              <a:gd name="connsiteX0" fmla="*/ 0 w 4248463"/>
              <a:gd name="connsiteY0" fmla="*/ 4976450 h 4976450"/>
              <a:gd name="connsiteX1" fmla="*/ 2472904 w 4248463"/>
              <a:gd name="connsiteY1" fmla="*/ 0 h 4976450"/>
              <a:gd name="connsiteX2" fmla="*/ 4231376 w 4248463"/>
              <a:gd name="connsiteY2" fmla="*/ 0 h 4976450"/>
              <a:gd name="connsiteX3" fmla="*/ 4248463 w 4248463"/>
              <a:gd name="connsiteY3" fmla="*/ 4976450 h 4976450"/>
              <a:gd name="connsiteX4" fmla="*/ 0 w 4248463"/>
              <a:gd name="connsiteY4" fmla="*/ 4976450 h 4976450"/>
              <a:gd name="connsiteX0" fmla="*/ 0 w 4248463"/>
              <a:gd name="connsiteY0" fmla="*/ 4976450 h 4976450"/>
              <a:gd name="connsiteX1" fmla="*/ 2472904 w 4248463"/>
              <a:gd name="connsiteY1" fmla="*/ 0 h 4976450"/>
              <a:gd name="connsiteX2" fmla="*/ 4231376 w 4248463"/>
              <a:gd name="connsiteY2" fmla="*/ 0 h 4976450"/>
              <a:gd name="connsiteX3" fmla="*/ 4248463 w 4248463"/>
              <a:gd name="connsiteY3" fmla="*/ 4976450 h 4976450"/>
              <a:gd name="connsiteX4" fmla="*/ 0 w 4248463"/>
              <a:gd name="connsiteY4" fmla="*/ 4976450 h 4976450"/>
              <a:gd name="connsiteX0" fmla="*/ 0 w 4248463"/>
              <a:gd name="connsiteY0" fmla="*/ 4976450 h 4976450"/>
              <a:gd name="connsiteX1" fmla="*/ 2485967 w 4248463"/>
              <a:gd name="connsiteY1" fmla="*/ 13063 h 4976450"/>
              <a:gd name="connsiteX2" fmla="*/ 4231376 w 4248463"/>
              <a:gd name="connsiteY2" fmla="*/ 0 h 4976450"/>
              <a:gd name="connsiteX3" fmla="*/ 4248463 w 4248463"/>
              <a:gd name="connsiteY3" fmla="*/ 4976450 h 4976450"/>
              <a:gd name="connsiteX4" fmla="*/ 0 w 4248463"/>
              <a:gd name="connsiteY4" fmla="*/ 4976450 h 4976450"/>
              <a:gd name="connsiteX0" fmla="*/ 0 w 4248463"/>
              <a:gd name="connsiteY0" fmla="*/ 5002575 h 5002575"/>
              <a:gd name="connsiteX1" fmla="*/ 2512093 w 4248463"/>
              <a:gd name="connsiteY1" fmla="*/ 0 h 5002575"/>
              <a:gd name="connsiteX2" fmla="*/ 4231376 w 4248463"/>
              <a:gd name="connsiteY2" fmla="*/ 26125 h 5002575"/>
              <a:gd name="connsiteX3" fmla="*/ 4248463 w 4248463"/>
              <a:gd name="connsiteY3" fmla="*/ 5002575 h 5002575"/>
              <a:gd name="connsiteX4" fmla="*/ 0 w 4248463"/>
              <a:gd name="connsiteY4" fmla="*/ 5002575 h 5002575"/>
              <a:gd name="connsiteX0" fmla="*/ 0 w 4258515"/>
              <a:gd name="connsiteY0" fmla="*/ 5002575 h 5002575"/>
              <a:gd name="connsiteX1" fmla="*/ 2512093 w 4258515"/>
              <a:gd name="connsiteY1" fmla="*/ 0 h 5002575"/>
              <a:gd name="connsiteX2" fmla="*/ 4257502 w 4258515"/>
              <a:gd name="connsiteY2" fmla="*/ 26125 h 5002575"/>
              <a:gd name="connsiteX3" fmla="*/ 4248463 w 4258515"/>
              <a:gd name="connsiteY3" fmla="*/ 5002575 h 5002575"/>
              <a:gd name="connsiteX4" fmla="*/ 0 w 4258515"/>
              <a:gd name="connsiteY4" fmla="*/ 5002575 h 5002575"/>
              <a:gd name="connsiteX0" fmla="*/ 0 w 4258515"/>
              <a:gd name="connsiteY0" fmla="*/ 5002575 h 5002575"/>
              <a:gd name="connsiteX1" fmla="*/ 2477717 w 4258515"/>
              <a:gd name="connsiteY1" fmla="*/ 0 h 5002575"/>
              <a:gd name="connsiteX2" fmla="*/ 4257502 w 4258515"/>
              <a:gd name="connsiteY2" fmla="*/ 26125 h 5002575"/>
              <a:gd name="connsiteX3" fmla="*/ 4248463 w 4258515"/>
              <a:gd name="connsiteY3" fmla="*/ 5002575 h 5002575"/>
              <a:gd name="connsiteX4" fmla="*/ 0 w 4258515"/>
              <a:gd name="connsiteY4" fmla="*/ 5002575 h 5002575"/>
              <a:gd name="connsiteX0" fmla="*/ 0 w 4292293"/>
              <a:gd name="connsiteY0" fmla="*/ 5003951 h 5003951"/>
              <a:gd name="connsiteX1" fmla="*/ 2477717 w 4292293"/>
              <a:gd name="connsiteY1" fmla="*/ 1376 h 5003951"/>
              <a:gd name="connsiteX2" fmla="*/ 4291878 w 4292293"/>
              <a:gd name="connsiteY2" fmla="*/ 0 h 5003951"/>
              <a:gd name="connsiteX3" fmla="*/ 4248463 w 4292293"/>
              <a:gd name="connsiteY3" fmla="*/ 5003951 h 5003951"/>
              <a:gd name="connsiteX4" fmla="*/ 0 w 4292293"/>
              <a:gd name="connsiteY4" fmla="*/ 5003951 h 5003951"/>
              <a:gd name="connsiteX0" fmla="*/ 0 w 4253433"/>
              <a:gd name="connsiteY0" fmla="*/ 5002575 h 5002575"/>
              <a:gd name="connsiteX1" fmla="*/ 2477717 w 4253433"/>
              <a:gd name="connsiteY1" fmla="*/ 0 h 5002575"/>
              <a:gd name="connsiteX2" fmla="*/ 4252122 w 4253433"/>
              <a:gd name="connsiteY2" fmla="*/ 8563 h 5002575"/>
              <a:gd name="connsiteX3" fmla="*/ 4248463 w 4253433"/>
              <a:gd name="connsiteY3" fmla="*/ 5002575 h 5002575"/>
              <a:gd name="connsiteX4" fmla="*/ 0 w 4253433"/>
              <a:gd name="connsiteY4" fmla="*/ 5002575 h 5002575"/>
              <a:gd name="connsiteX0" fmla="*/ 0 w 4283250"/>
              <a:gd name="connsiteY0" fmla="*/ 5022453 h 5022453"/>
              <a:gd name="connsiteX1" fmla="*/ 2507534 w 4283250"/>
              <a:gd name="connsiteY1" fmla="*/ 0 h 5022453"/>
              <a:gd name="connsiteX2" fmla="*/ 4281939 w 4283250"/>
              <a:gd name="connsiteY2" fmla="*/ 8563 h 5022453"/>
              <a:gd name="connsiteX3" fmla="*/ 4278280 w 4283250"/>
              <a:gd name="connsiteY3" fmla="*/ 5002575 h 5022453"/>
              <a:gd name="connsiteX4" fmla="*/ 0 w 4283250"/>
              <a:gd name="connsiteY4" fmla="*/ 5022453 h 5022453"/>
              <a:gd name="connsiteX0" fmla="*/ 0 w 4273311"/>
              <a:gd name="connsiteY0" fmla="*/ 5002575 h 5002575"/>
              <a:gd name="connsiteX1" fmla="*/ 2497595 w 4273311"/>
              <a:gd name="connsiteY1" fmla="*/ 0 h 5002575"/>
              <a:gd name="connsiteX2" fmla="*/ 4272000 w 4273311"/>
              <a:gd name="connsiteY2" fmla="*/ 8563 h 5002575"/>
              <a:gd name="connsiteX3" fmla="*/ 4268341 w 4273311"/>
              <a:gd name="connsiteY3" fmla="*/ 5002575 h 5002575"/>
              <a:gd name="connsiteX4" fmla="*/ 0 w 4273311"/>
              <a:gd name="connsiteY4" fmla="*/ 5002575 h 5002575"/>
              <a:gd name="connsiteX0" fmla="*/ 0 w 4273311"/>
              <a:gd name="connsiteY0" fmla="*/ 4994012 h 4994012"/>
              <a:gd name="connsiteX1" fmla="*/ 2487656 w 4273311"/>
              <a:gd name="connsiteY1" fmla="*/ 1376 h 4994012"/>
              <a:gd name="connsiteX2" fmla="*/ 4272000 w 4273311"/>
              <a:gd name="connsiteY2" fmla="*/ 0 h 4994012"/>
              <a:gd name="connsiteX3" fmla="*/ 4268341 w 4273311"/>
              <a:gd name="connsiteY3" fmla="*/ 4994012 h 4994012"/>
              <a:gd name="connsiteX4" fmla="*/ 0 w 4273311"/>
              <a:gd name="connsiteY4" fmla="*/ 4994012 h 499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311" h="4994012">
                <a:moveTo>
                  <a:pt x="0" y="4994012"/>
                </a:moveTo>
                <a:lnTo>
                  <a:pt x="2487656" y="1376"/>
                </a:lnTo>
                <a:lnTo>
                  <a:pt x="4272000" y="0"/>
                </a:lnTo>
                <a:cubicBezTo>
                  <a:pt x="4277696" y="1658817"/>
                  <a:pt x="4262645" y="3335195"/>
                  <a:pt x="4268341" y="4994012"/>
                </a:cubicBezTo>
                <a:lnTo>
                  <a:pt x="0" y="4994012"/>
                </a:lnTo>
                <a:close/>
              </a:path>
            </a:pathLst>
          </a:cu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E1102D2-E3F7-1DEF-D9C9-E3BB580C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z="900" smtClean="0"/>
              <a:pPr/>
              <a:t>1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6C06518-D0AE-903C-AF8B-54EB26CCA841}"/>
              </a:ext>
            </a:extLst>
          </p:cNvPr>
          <p:cNvSpPr txBox="1">
            <a:spLocks/>
          </p:cNvSpPr>
          <p:nvPr/>
        </p:nvSpPr>
        <p:spPr>
          <a:xfrm>
            <a:off x="6508979" y="4287374"/>
            <a:ext cx="1236999" cy="375753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kern="1200">
                <a:solidFill>
                  <a:schemeClr val="bg1"/>
                </a:solidFill>
                <a:latin typeface="Aaux Next Regular" panose="02000506000000020003" pitchFamily="2" charset="77"/>
                <a:ea typeface="SF Pro Semibold" pitchFamily="2" charset="0"/>
                <a:cs typeface="SF Pro Semibold" pitchFamily="2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>
                <a:latin typeface="+mn-lt"/>
              </a:rPr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74982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Adaptation</a:t>
            </a:r>
            <a:endParaRPr lang="en-US" sz="3600"/>
          </a:p>
        </p:txBody>
      </p:sp>
      <p:sp>
        <p:nvSpPr>
          <p:cNvPr id="5" name="Text 3"/>
          <p:cNvSpPr/>
          <p:nvPr/>
        </p:nvSpPr>
        <p:spPr>
          <a:xfrm>
            <a:off x="457200" y="8686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Institutions</a:t>
            </a:r>
            <a:endParaRPr lang="en-US" dirty="0">
              <a:solidFill>
                <a:srgbClr val="79A0D3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914400" y="1463040"/>
            <a:ext cx="1371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>
                <a:solidFill>
                  <a:srgbClr val="000000"/>
                </a:solidFill>
              </a:rPr>
              <a:t>🏦</a:t>
            </a:r>
            <a:endParaRPr lang="en-US" sz="7200"/>
          </a:p>
        </p:txBody>
      </p:sp>
      <p:sp>
        <p:nvSpPr>
          <p:cNvPr id="7" name="Shape 5"/>
          <p:cNvSpPr/>
          <p:nvPr/>
        </p:nvSpPr>
        <p:spPr>
          <a:xfrm>
            <a:off x="2743200" y="1463040"/>
            <a:ext cx="5486400" cy="1188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926080" y="1600200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AREAS</a:t>
            </a:r>
            <a:endParaRPr lang="en-US" sz="1300"/>
          </a:p>
        </p:txBody>
      </p:sp>
      <p:sp>
        <p:nvSpPr>
          <p:cNvPr id="9" name="Text 7"/>
          <p:cNvSpPr/>
          <p:nvPr/>
        </p:nvSpPr>
        <p:spPr>
          <a:xfrm>
            <a:off x="2926080" y="1949447"/>
            <a:ext cx="5120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AML / KYC and Sanctions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Regulatory reporting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Consumer compliance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1014936" y="2926080"/>
            <a:ext cx="7315200" cy="16459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188720" y="3017520"/>
            <a:ext cx="67665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VALUE</a:t>
            </a:r>
            <a:endParaRPr lang="en-US" sz="1300"/>
          </a:p>
        </p:txBody>
      </p:sp>
      <p:sp>
        <p:nvSpPr>
          <p:cNvPr id="12" name="Shape 10"/>
          <p:cNvSpPr/>
          <p:nvPr/>
        </p:nvSpPr>
        <p:spPr>
          <a:xfrm>
            <a:off x="1371600" y="3383280"/>
            <a:ext cx="73152" cy="228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645920" y="3383280"/>
            <a:ext cx="6309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Examiner-ready documentation</a:t>
            </a:r>
            <a:endParaRPr lang="en-US" sz="1100"/>
          </a:p>
        </p:txBody>
      </p:sp>
      <p:sp>
        <p:nvSpPr>
          <p:cNvPr id="14" name="Shape 12"/>
          <p:cNvSpPr/>
          <p:nvPr/>
        </p:nvSpPr>
        <p:spPr>
          <a:xfrm>
            <a:off x="1371600" y="3749040"/>
            <a:ext cx="73152" cy="228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645920" y="3749040"/>
            <a:ext cx="6309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Alignment with supervisory expectations</a:t>
            </a:r>
            <a:endParaRPr lang="en-US" sz="1100"/>
          </a:p>
        </p:txBody>
      </p:sp>
      <p:sp>
        <p:nvSpPr>
          <p:cNvPr id="16" name="Shape 14"/>
          <p:cNvSpPr/>
          <p:nvPr/>
        </p:nvSpPr>
        <p:spPr>
          <a:xfrm>
            <a:off x="1371600" y="4114800"/>
            <a:ext cx="73152" cy="228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645920" y="4114800"/>
            <a:ext cx="6309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 governance and model explainability</a:t>
            </a:r>
            <a:endParaRPr lang="en-US" sz="1100"/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767CE6B7-F757-801D-5299-19096BDA13F1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Adaptation</a:t>
            </a:r>
            <a:endParaRPr lang="en-US" sz="3600"/>
          </a:p>
        </p:txBody>
      </p:sp>
      <p:sp>
        <p:nvSpPr>
          <p:cNvPr id="5" name="Text 3"/>
          <p:cNvSpPr/>
          <p:nvPr/>
        </p:nvSpPr>
        <p:spPr>
          <a:xfrm>
            <a:off x="457200" y="8686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Non-Financial Institutions</a:t>
            </a:r>
            <a:endParaRPr lang="en-US" dirty="0">
              <a:solidFill>
                <a:srgbClr val="79A0D3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914400" y="1463040"/>
            <a:ext cx="1371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>
                <a:solidFill>
                  <a:srgbClr val="000000"/>
                </a:solidFill>
              </a:rPr>
              <a:t>🏭</a:t>
            </a:r>
            <a:endParaRPr lang="en-US" sz="7200"/>
          </a:p>
        </p:txBody>
      </p:sp>
      <p:sp>
        <p:nvSpPr>
          <p:cNvPr id="7" name="Shape 5"/>
          <p:cNvSpPr/>
          <p:nvPr/>
        </p:nvSpPr>
        <p:spPr>
          <a:xfrm>
            <a:off x="2743200" y="1463040"/>
            <a:ext cx="5486400" cy="1280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926080" y="1600200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AREAS</a:t>
            </a:r>
            <a:endParaRPr lang="en-US" sz="1300"/>
          </a:p>
        </p:txBody>
      </p:sp>
      <p:sp>
        <p:nvSpPr>
          <p:cNvPr id="9" name="Text 7"/>
          <p:cNvSpPr/>
          <p:nvPr/>
        </p:nvSpPr>
        <p:spPr>
          <a:xfrm>
            <a:off x="2926080" y="1914974"/>
            <a:ext cx="5120640" cy="5835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Data privacy (GDPR, CCPA)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ESG / sustainability regulations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Industry-specific compliance (healthcare, energy, etc.)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947912" y="3063240"/>
            <a:ext cx="7315200" cy="155448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188720" y="3108960"/>
            <a:ext cx="67665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VALUE</a:t>
            </a:r>
            <a:endParaRPr lang="en-US" sz="1300"/>
          </a:p>
        </p:txBody>
      </p:sp>
      <p:sp>
        <p:nvSpPr>
          <p:cNvPr id="12" name="Shape 10"/>
          <p:cNvSpPr/>
          <p:nvPr/>
        </p:nvSpPr>
        <p:spPr>
          <a:xfrm>
            <a:off x="1371600" y="3520440"/>
            <a:ext cx="73152" cy="228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645920" y="3520440"/>
            <a:ext cx="6309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Managing multi-jurisdictional regulatory complexity</a:t>
            </a:r>
            <a:endParaRPr lang="en-US" sz="1100"/>
          </a:p>
        </p:txBody>
      </p:sp>
      <p:sp>
        <p:nvSpPr>
          <p:cNvPr id="14" name="Shape 12"/>
          <p:cNvSpPr/>
          <p:nvPr/>
        </p:nvSpPr>
        <p:spPr>
          <a:xfrm>
            <a:off x="1371600" y="3886200"/>
            <a:ext cx="73152" cy="228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645920" y="3886200"/>
            <a:ext cx="6309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Reducing legal and operational risk</a:t>
            </a:r>
            <a:endParaRPr lang="en-US" sz="1100"/>
          </a:p>
        </p:txBody>
      </p:sp>
      <p:sp>
        <p:nvSpPr>
          <p:cNvPr id="16" name="Shape 14"/>
          <p:cNvSpPr/>
          <p:nvPr/>
        </p:nvSpPr>
        <p:spPr>
          <a:xfrm>
            <a:off x="1371600" y="4251960"/>
            <a:ext cx="73152" cy="228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645920" y="4251960"/>
            <a:ext cx="6309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Enabling scalable compliance infrastructure</a:t>
            </a:r>
            <a:endParaRPr lang="en-US" sz="1100"/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43EBF4EF-F90D-3DE4-0B7A-0020C2FE2A11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 Model</a:t>
            </a:r>
            <a:endParaRPr lang="en-US" sz="36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C0B601-1EB7-762F-C168-69DA103EF5BB}"/>
              </a:ext>
            </a:extLst>
          </p:cNvPr>
          <p:cNvGrpSpPr/>
          <p:nvPr/>
        </p:nvGrpSpPr>
        <p:grpSpPr>
          <a:xfrm>
            <a:off x="208253" y="1188720"/>
            <a:ext cx="2606040" cy="1645920"/>
            <a:chOff x="457200" y="1188720"/>
            <a:chExt cx="2606040" cy="1645920"/>
          </a:xfrm>
        </p:grpSpPr>
        <p:sp>
          <p:nvSpPr>
            <p:cNvPr id="5" name="Shape 3"/>
            <p:cNvSpPr/>
            <p:nvPr/>
          </p:nvSpPr>
          <p:spPr>
            <a:xfrm>
              <a:off x="457200" y="1188720"/>
              <a:ext cx="2606040" cy="164592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Shape 4"/>
            <p:cNvSpPr/>
            <p:nvPr/>
          </p:nvSpPr>
          <p:spPr>
            <a:xfrm>
              <a:off x="457200" y="1188720"/>
              <a:ext cx="2606040" cy="457200"/>
            </a:xfrm>
            <a:prstGeom prst="rect">
              <a:avLst/>
            </a:prstGeom>
            <a:solidFill>
              <a:srgbClr val="79A0D3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Shape 5"/>
            <p:cNvSpPr/>
            <p:nvPr/>
          </p:nvSpPr>
          <p:spPr>
            <a:xfrm>
              <a:off x="594360" y="1325880"/>
              <a:ext cx="320040" cy="320040"/>
            </a:xfrm>
            <a:prstGeom prst="ellipse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6"/>
            <p:cNvSpPr/>
            <p:nvPr/>
          </p:nvSpPr>
          <p:spPr>
            <a:xfrm>
              <a:off x="594360" y="1371600"/>
              <a:ext cx="32004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</a:t>
              </a:r>
              <a:endParaRPr lang="en-US" sz="16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914400" y="1325880"/>
              <a:ext cx="214884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Diagnostic &amp; Process Mapping</a:t>
              </a:r>
              <a:endParaRPr lang="en-US" sz="12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640080" y="1783080"/>
              <a:ext cx="2286000" cy="9144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 pitchFamily="34" charset="-122"/>
                  <a:cs typeface="Calibri" pitchFamily="34" charset="-120"/>
                </a:rPr>
                <a:t>Current-state assessment</a:t>
              </a:r>
              <a:endParaRPr lang="en-US" sz="1100" dirty="0"/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 pitchFamily="34" charset="-122"/>
                  <a:cs typeface="Calibri" pitchFamily="34" charset="-120"/>
                </a:rPr>
                <a:t>Gap identification</a:t>
              </a:r>
              <a:endParaRPr lang="en-US" sz="11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A42258-DCDF-89D5-B65B-93A938DCD7F2}"/>
              </a:ext>
            </a:extLst>
          </p:cNvPr>
          <p:cNvGrpSpPr/>
          <p:nvPr/>
        </p:nvGrpSpPr>
        <p:grpSpPr>
          <a:xfrm>
            <a:off x="3246598" y="1188720"/>
            <a:ext cx="2606040" cy="1645920"/>
            <a:chOff x="3337560" y="1188720"/>
            <a:chExt cx="2606040" cy="1645920"/>
          </a:xfrm>
        </p:grpSpPr>
        <p:sp>
          <p:nvSpPr>
            <p:cNvPr id="14" name="Shape 12"/>
            <p:cNvSpPr/>
            <p:nvPr/>
          </p:nvSpPr>
          <p:spPr>
            <a:xfrm>
              <a:off x="3337560" y="1188720"/>
              <a:ext cx="2606040" cy="164592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Shape 13"/>
            <p:cNvSpPr/>
            <p:nvPr/>
          </p:nvSpPr>
          <p:spPr>
            <a:xfrm>
              <a:off x="3337560" y="1188720"/>
              <a:ext cx="2606040" cy="457200"/>
            </a:xfrm>
            <a:prstGeom prst="rect">
              <a:avLst/>
            </a:prstGeom>
            <a:solidFill>
              <a:srgbClr val="2F5597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Shape 14"/>
            <p:cNvSpPr/>
            <p:nvPr/>
          </p:nvSpPr>
          <p:spPr>
            <a:xfrm>
              <a:off x="3474720" y="1325880"/>
              <a:ext cx="320040" cy="320040"/>
            </a:xfrm>
            <a:prstGeom prst="ellipse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15"/>
            <p:cNvSpPr/>
            <p:nvPr/>
          </p:nvSpPr>
          <p:spPr>
            <a:xfrm>
              <a:off x="3474720" y="1371600"/>
              <a:ext cx="32004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</a:t>
              </a:r>
              <a:endParaRPr lang="en-US" sz="1600" dirty="0"/>
            </a:p>
          </p:txBody>
        </p:sp>
        <p:sp>
          <p:nvSpPr>
            <p:cNvPr id="18" name="Text 16"/>
            <p:cNvSpPr/>
            <p:nvPr/>
          </p:nvSpPr>
          <p:spPr>
            <a:xfrm>
              <a:off x="3822096" y="1325880"/>
              <a:ext cx="192024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Design &amp; Pilot</a:t>
              </a:r>
              <a:endParaRPr lang="en-US" sz="1200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3520440" y="1783080"/>
              <a:ext cx="2286000" cy="9144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 pitchFamily="34" charset="-122"/>
                  <a:cs typeface="Calibri" pitchFamily="34" charset="-120"/>
                </a:rPr>
                <a:t>Workflow design with AI integration</a:t>
              </a:r>
              <a:endParaRPr lang="en-US" sz="1100" dirty="0"/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 pitchFamily="34" charset="-122"/>
                  <a:cs typeface="Calibri" pitchFamily="34" charset="-120"/>
                </a:rPr>
                <a:t>Pilot in one regulatory domain</a:t>
              </a:r>
              <a:endParaRPr lang="en-US" sz="11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AEC86F-0F29-44EB-F9FE-B5DC882EBA29}"/>
              </a:ext>
            </a:extLst>
          </p:cNvPr>
          <p:cNvGrpSpPr/>
          <p:nvPr/>
        </p:nvGrpSpPr>
        <p:grpSpPr>
          <a:xfrm>
            <a:off x="6284944" y="1188720"/>
            <a:ext cx="2606040" cy="1645920"/>
            <a:chOff x="6217920" y="1188720"/>
            <a:chExt cx="2606040" cy="1645920"/>
          </a:xfrm>
        </p:grpSpPr>
        <p:sp>
          <p:nvSpPr>
            <p:cNvPr id="23" name="Shape 21"/>
            <p:cNvSpPr/>
            <p:nvPr/>
          </p:nvSpPr>
          <p:spPr>
            <a:xfrm>
              <a:off x="6217920" y="1188720"/>
              <a:ext cx="2606040" cy="164592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Shape 22"/>
            <p:cNvSpPr/>
            <p:nvPr/>
          </p:nvSpPr>
          <p:spPr>
            <a:xfrm>
              <a:off x="6217920" y="1188720"/>
              <a:ext cx="2606040" cy="457200"/>
            </a:xfrm>
            <a:prstGeom prst="rect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Shape 23"/>
            <p:cNvSpPr/>
            <p:nvPr/>
          </p:nvSpPr>
          <p:spPr>
            <a:xfrm>
              <a:off x="6355080" y="1325880"/>
              <a:ext cx="320040" cy="320040"/>
            </a:xfrm>
            <a:prstGeom prst="ellipse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24"/>
            <p:cNvSpPr/>
            <p:nvPr/>
          </p:nvSpPr>
          <p:spPr>
            <a:xfrm>
              <a:off x="6355080" y="1371600"/>
              <a:ext cx="32004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3</a:t>
              </a:r>
              <a:endParaRPr lang="en-US" sz="1600" dirty="0"/>
            </a:p>
          </p:txBody>
        </p:sp>
        <p:sp>
          <p:nvSpPr>
            <p:cNvPr id="27" name="Text 25"/>
            <p:cNvSpPr/>
            <p:nvPr/>
          </p:nvSpPr>
          <p:spPr>
            <a:xfrm>
              <a:off x="6675120" y="1312068"/>
              <a:ext cx="192024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Implementation &amp; Scaling</a:t>
              </a:r>
              <a:endParaRPr lang="en-US" sz="1200" dirty="0"/>
            </a:p>
          </p:txBody>
        </p:sp>
        <p:sp>
          <p:nvSpPr>
            <p:cNvPr id="28" name="Text 26"/>
            <p:cNvSpPr/>
            <p:nvPr/>
          </p:nvSpPr>
          <p:spPr>
            <a:xfrm>
              <a:off x="6400800" y="1783080"/>
              <a:ext cx="2350630" cy="9144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 pitchFamily="34" charset="-122"/>
                  <a:cs typeface="Calibri" pitchFamily="34" charset="-120"/>
                </a:rPr>
                <a:t>Deployment across jurisdictions</a:t>
              </a:r>
              <a:endParaRPr lang="en-US" sz="1100" dirty="0"/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 pitchFamily="34" charset="-122"/>
                  <a:cs typeface="Calibri" pitchFamily="34" charset="-120"/>
                </a:rPr>
                <a:t>Integration with governance structure</a:t>
              </a:r>
              <a:endParaRPr lang="en-US" sz="1100" dirty="0"/>
            </a:p>
          </p:txBody>
        </p:sp>
      </p:grpSp>
      <p:sp>
        <p:nvSpPr>
          <p:cNvPr id="29" name="Shape 27"/>
          <p:cNvSpPr/>
          <p:nvPr/>
        </p:nvSpPr>
        <p:spPr>
          <a:xfrm>
            <a:off x="502920" y="3154680"/>
            <a:ext cx="8229600" cy="1371600"/>
          </a:xfrm>
          <a:prstGeom prst="rect">
            <a:avLst/>
          </a:prstGeom>
          <a:solidFill>
            <a:srgbClr val="1E2761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40080" y="3291840"/>
            <a:ext cx="7863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DELIVERABLES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 29"/>
          <p:cNvSpPr/>
          <p:nvPr/>
        </p:nvSpPr>
        <p:spPr>
          <a:xfrm>
            <a:off x="640080" y="3611880"/>
            <a:ext cx="78638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End-to-end regulatory change management framework</a:t>
            </a:r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AI-enabled workflow design</a:t>
            </a:r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and control structure</a:t>
            </a:r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Audit-ready documentation model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9BF4509-EC06-6D01-E95A-28B63CCA4C64}"/>
              </a:ext>
            </a:extLst>
          </p:cNvPr>
          <p:cNvSpPr/>
          <p:nvPr/>
        </p:nvSpPr>
        <p:spPr>
          <a:xfrm>
            <a:off x="2873059" y="2011678"/>
            <a:ext cx="309986" cy="373181"/>
          </a:xfrm>
          <a:prstGeom prst="rightArrow">
            <a:avLst/>
          </a:prstGeom>
          <a:solidFill>
            <a:srgbClr val="79A0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F52C8C2-A2E6-834F-D0A6-B93F33C20FFD}"/>
              </a:ext>
            </a:extLst>
          </p:cNvPr>
          <p:cNvSpPr/>
          <p:nvPr/>
        </p:nvSpPr>
        <p:spPr>
          <a:xfrm>
            <a:off x="5913798" y="2011679"/>
            <a:ext cx="309986" cy="373181"/>
          </a:xfrm>
          <a:prstGeom prst="rightArrow">
            <a:avLst/>
          </a:prstGeom>
          <a:solidFill>
            <a:srgbClr val="2F55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56C78FF8-DBD6-A49B-ABE7-A2B90455E25B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4572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IMAG/Advisory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914400" y="1371600"/>
            <a:ext cx="7315200" cy="9144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188720" y="150876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>
                <a:solidFill>
                  <a:srgbClr val="000000"/>
                </a:solidFill>
              </a:rPr>
              <a:t>🔬</a:t>
            </a:r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2011680" y="146304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Expertise in BOTH</a:t>
            </a:r>
            <a:endParaRPr lang="en-US" sz="1400" dirty="0">
              <a:solidFill>
                <a:srgbClr val="79A0D3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2011680" y="1655495"/>
            <a:ext cx="5983336" cy="61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Subject matter consulting expertise in global and local policy alignment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+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Deep expertise in systems, data and the utilization of AI tools and technology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914400" y="2514600"/>
            <a:ext cx="7315200" cy="9144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188720" y="265176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>
                <a:solidFill>
                  <a:srgbClr val="000000"/>
                </a:solidFill>
              </a:rPr>
              <a:t>🤝</a:t>
            </a:r>
            <a:endParaRPr lang="en-US" sz="3600"/>
          </a:p>
        </p:txBody>
      </p:sp>
      <p:sp>
        <p:nvSpPr>
          <p:cNvPr id="10" name="Text 8"/>
          <p:cNvSpPr/>
          <p:nvPr/>
        </p:nvSpPr>
        <p:spPr>
          <a:xfrm>
            <a:off x="2011680" y="260604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Cultural Sensitivity</a:t>
            </a:r>
            <a:endParaRPr lang="en-US" sz="1400" dirty="0">
              <a:solidFill>
                <a:srgbClr val="79A0D3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2011680" y="2846848"/>
            <a:ext cx="5983336" cy="371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We fully understand the cultural sensitivity regarding AI deployment in an organization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914400" y="3657600"/>
            <a:ext cx="7315200" cy="9144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188720" y="379476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>
                <a:solidFill>
                  <a:srgbClr val="000000"/>
                </a:solidFill>
              </a:rPr>
              <a:t>👥</a:t>
            </a:r>
            <a:endParaRPr lang="en-US" sz="3600"/>
          </a:p>
        </p:txBody>
      </p:sp>
      <p:sp>
        <p:nvSpPr>
          <p:cNvPr id="14" name="Text 12"/>
          <p:cNvSpPr/>
          <p:nvPr/>
        </p:nvSpPr>
        <p:spPr>
          <a:xfrm>
            <a:off x="2011680" y="374904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Approach</a:t>
            </a:r>
            <a:endParaRPr lang="en-US" sz="1400" dirty="0">
              <a:solidFill>
                <a:srgbClr val="79A0D3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11680" y="3989848"/>
            <a:ext cx="5983336" cy="4694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IMAG's consulting and AI technology teams work in close coordination with a client's SMEs and counsel at every step of the end-to-end engagement including planning, implementation, utilization and training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1371600" y="4664397"/>
            <a:ext cx="6400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firms offer only 'part' of an AI technology solution. IMAG delivers both.</a:t>
            </a:r>
            <a:endParaRPr lang="en-US" sz="1100" dirty="0">
              <a:solidFill>
                <a:srgbClr val="79A0D3"/>
              </a:solidFill>
            </a:endParaRPr>
          </a:p>
        </p:txBody>
      </p:sp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540A5B91-558A-84E6-7971-D900F9584580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37BC1-4AD5-CF11-9833-DA4778007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1223A51-32F2-5105-8240-986EA777E73C}"/>
              </a:ext>
            </a:extLst>
          </p:cNvPr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9D3C8B7-F3D3-7CE3-7BAA-827AEE7A2B54}"/>
              </a:ext>
            </a:extLst>
          </p:cNvPr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 Senior Leadership Team</a:t>
            </a:r>
            <a:endParaRPr lang="en-US" sz="3600" dirty="0"/>
          </a:p>
        </p:txBody>
      </p:sp>
      <p:pic>
        <p:nvPicPr>
          <p:cNvPr id="3" name="Content Placeholder 68" descr="A group of men in suits&#10;&#10;AI-generated content may be incorrect.">
            <a:extLst>
              <a:ext uri="{FF2B5EF4-FFF2-40B4-BE49-F238E27FC236}">
                <a16:creationId xmlns:a16="http://schemas.microsoft.com/office/drawing/2014/main" id="{863001ED-BA65-9075-4E72-73D3ADDC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20" y="1108654"/>
            <a:ext cx="6264959" cy="3680042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10CC5CA4-B14F-C9D2-66F3-D9A3D4EBD163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3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B0069-4861-7509-84F5-4AA0070B1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542D77-6B11-270D-98A4-3AADC5E30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945" y="4325287"/>
            <a:ext cx="2185255" cy="34102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+mn-lt"/>
              </a:rPr>
              <a:t>Copyright 2026 IMAG</a:t>
            </a:r>
          </a:p>
        </p:txBody>
      </p:sp>
      <p:pic>
        <p:nvPicPr>
          <p:cNvPr id="6" name="Picture Placeholder 5" descr="Abstract background of luminous blue">
            <a:extLst>
              <a:ext uri="{FF2B5EF4-FFF2-40B4-BE49-F238E27FC236}">
                <a16:creationId xmlns:a16="http://schemas.microsoft.com/office/drawing/2014/main" id="{C57A2F1D-AB18-3B7B-8BCB-B0444C34CE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432" r="25432"/>
          <a:stretch>
            <a:fillRect/>
          </a:stretch>
        </p:blipFill>
        <p:spPr/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199A824-B008-3EB5-1A6B-889250B13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72972"/>
            <a:ext cx="4395405" cy="315231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Thank You!</a:t>
            </a:r>
            <a:br>
              <a:rPr lang="en-US" sz="3300" dirty="0"/>
            </a:br>
            <a:br>
              <a:rPr lang="en-US" dirty="0"/>
            </a:br>
            <a:r>
              <a:rPr lang="en-US" sz="2400" dirty="0"/>
              <a:t>www.imagny.com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342256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Summary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89B5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 Now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BE89D-25D0-E485-F179-A039BAA75F24}"/>
              </a:ext>
            </a:extLst>
          </p:cNvPr>
          <p:cNvGrpSpPr/>
          <p:nvPr/>
        </p:nvGrpSpPr>
        <p:grpSpPr>
          <a:xfrm>
            <a:off x="914772" y="1757408"/>
            <a:ext cx="2866121" cy="2326474"/>
            <a:chOff x="499360" y="1758346"/>
            <a:chExt cx="2866121" cy="2326474"/>
          </a:xfrm>
        </p:grpSpPr>
        <p:sp>
          <p:nvSpPr>
            <p:cNvPr id="5" name="Shape 3"/>
            <p:cNvSpPr/>
            <p:nvPr/>
          </p:nvSpPr>
          <p:spPr>
            <a:xfrm>
              <a:off x="499360" y="1758346"/>
              <a:ext cx="2866121" cy="232647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noFill/>
              <a:prstDash val="solid"/>
            </a:ln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6" name="Text 4"/>
            <p:cNvSpPr/>
            <p:nvPr/>
          </p:nvSpPr>
          <p:spPr>
            <a:xfrm>
              <a:off x="1220948" y="1875644"/>
              <a:ext cx="1418257" cy="23684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 CHALLENGE</a:t>
              </a:r>
              <a:endParaRPr lang="en-US" sz="14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607289" y="2288248"/>
              <a:ext cx="2645577" cy="1482528"/>
            </a:xfrm>
            <a:prstGeom prst="rect">
              <a:avLst/>
            </a:prstGeom>
            <a:noFill/>
            <a:ln/>
          </p:spPr>
          <p:txBody>
            <a:bodyPr wrap="square" lIns="91440" tIns="45720" rIns="91440" bIns="45720" rtlCol="0" anchor="ctr"/>
            <a:lstStyle/>
            <a:p>
              <a:pPr marL="342900" indent="-342900">
                <a:buSzPct val="100000"/>
                <a:buChar char="•"/>
              </a:pPr>
              <a:r>
                <a:rPr lang="en-US" sz="1200" dirty="0">
                  <a:latin typeface="Calibri"/>
                  <a:ea typeface="Calibri"/>
                  <a:cs typeface="Calibri"/>
                </a:rPr>
                <a:t>Regulatory change is accelerating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200" dirty="0">
                  <a:latin typeface="Calibri"/>
                  <a:ea typeface="Calibri"/>
                  <a:cs typeface="Calibri"/>
                </a:rPr>
                <a:t>Manual, fragmented processes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200" dirty="0">
                  <a:latin typeface="Calibri"/>
                  <a:ea typeface="Calibri"/>
                  <a:cs typeface="Calibri"/>
                </a:rPr>
                <a:t>→ Slow, inconsistent, high-risk</a:t>
              </a:r>
            </a:p>
            <a:p>
              <a:pPr marL="0" indent="0"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</a:rPr>
                <a:t> </a:t>
              </a:r>
            </a:p>
            <a:p>
              <a:pPr marL="0" indent="0">
                <a:buNone/>
              </a:pPr>
              <a:r>
                <a:rPr lang="en-US" sz="1200" b="1" dirty="0">
                  <a:latin typeface="Calibri"/>
                  <a:ea typeface="Calibri"/>
                  <a:cs typeface="Calibri"/>
                </a:rPr>
                <a:t>Misalignment creates:</a:t>
              </a:r>
              <a:endParaRPr lang="en-US" sz="1200" dirty="0">
                <a:latin typeface="Calibri"/>
                <a:ea typeface="Calibri"/>
                <a:cs typeface="Calibri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sz="1200" dirty="0">
                  <a:latin typeface="Calibri"/>
                  <a:ea typeface="Calibri"/>
                  <a:cs typeface="Calibri"/>
                </a:rPr>
                <a:t>Regulatory exposure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200" dirty="0">
                  <a:latin typeface="Calibri"/>
                  <a:ea typeface="Calibri"/>
                  <a:cs typeface="Calibri"/>
                </a:rPr>
                <a:t>Costly remediation cycles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200" dirty="0">
                  <a:latin typeface="Calibri"/>
                  <a:ea typeface="Calibri"/>
                  <a:cs typeface="Calibri"/>
                </a:rPr>
                <a:t>Inefficient operations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0BA20F-F605-E8E1-A0CC-15FCAB5A4D88}"/>
              </a:ext>
            </a:extLst>
          </p:cNvPr>
          <p:cNvGrpSpPr/>
          <p:nvPr/>
        </p:nvGrpSpPr>
        <p:grpSpPr>
          <a:xfrm>
            <a:off x="5124604" y="1757407"/>
            <a:ext cx="2767747" cy="2326475"/>
            <a:chOff x="4405984" y="1758346"/>
            <a:chExt cx="2767747" cy="2326475"/>
          </a:xfrm>
          <a:solidFill>
            <a:schemeClr val="accent1">
              <a:lumMod val="75000"/>
            </a:schemeClr>
          </a:solidFill>
        </p:grpSpPr>
        <p:sp>
          <p:nvSpPr>
            <p:cNvPr id="8" name="Shape 6"/>
            <p:cNvSpPr/>
            <p:nvPr/>
          </p:nvSpPr>
          <p:spPr>
            <a:xfrm>
              <a:off x="4405984" y="1758346"/>
              <a:ext cx="2767747" cy="2326475"/>
            </a:xfrm>
            <a:prstGeom prst="rect">
              <a:avLst/>
            </a:prstGeom>
            <a:grpFill/>
            <a:ln w="25400">
              <a:noFill/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7"/>
            <p:cNvSpPr/>
            <p:nvPr/>
          </p:nvSpPr>
          <p:spPr>
            <a:xfrm>
              <a:off x="5074621" y="1856907"/>
              <a:ext cx="1425789" cy="2743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IMAG SOLUTION</a:t>
              </a:r>
              <a:endParaRPr lang="en-US" sz="14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4485807" y="2215732"/>
              <a:ext cx="2603418" cy="14098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Embed AI into existing processes</a:t>
              </a:r>
              <a:endParaRPr lang="en-US" sz="1200" dirty="0"/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Calibri"/>
                  <a:cs typeface="Calibri"/>
                </a:rPr>
                <a:t> </a:t>
              </a:r>
              <a:endParaRPr lang="en-US" sz="1200" dirty="0">
                <a:ea typeface="Calibri"/>
                <a:cs typeface="Calibri"/>
              </a:endParaRPr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to deliver:</a:t>
              </a:r>
              <a:endParaRPr lang="en-US" sz="1200" dirty="0"/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✓ Continuous alignment</a:t>
              </a:r>
              <a:endParaRPr lang="en-US" sz="1200" dirty="0"/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✓ Controlled implementation</a:t>
              </a:r>
              <a:endParaRPr lang="en-US" sz="1200" dirty="0"/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✓ Auditable documentation</a:t>
              </a:r>
              <a:endParaRPr lang="en-US" sz="1200" dirty="0"/>
            </a:p>
          </p:txBody>
        </p:sp>
      </p:grp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3039B69-DF37-9A1E-3443-1797162ED3BF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Problem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E35CE2-932C-C3AC-654F-A2D2700D9CAE}"/>
              </a:ext>
            </a:extLst>
          </p:cNvPr>
          <p:cNvGrpSpPr/>
          <p:nvPr/>
        </p:nvGrpSpPr>
        <p:grpSpPr>
          <a:xfrm>
            <a:off x="1371600" y="921708"/>
            <a:ext cx="6400800" cy="1005840"/>
            <a:chOff x="1371600" y="921708"/>
            <a:chExt cx="6400800" cy="1005840"/>
          </a:xfrm>
        </p:grpSpPr>
        <p:sp>
          <p:nvSpPr>
            <p:cNvPr id="5" name="Shape 3"/>
            <p:cNvSpPr/>
            <p:nvPr/>
          </p:nvSpPr>
          <p:spPr>
            <a:xfrm>
              <a:off x="1371600" y="921708"/>
              <a:ext cx="6400800" cy="100584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Shape 4"/>
            <p:cNvSpPr/>
            <p:nvPr/>
          </p:nvSpPr>
          <p:spPr>
            <a:xfrm>
              <a:off x="1371600" y="921708"/>
              <a:ext cx="91440" cy="10058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5"/>
            <p:cNvSpPr/>
            <p:nvPr/>
          </p:nvSpPr>
          <p:spPr>
            <a:xfrm>
              <a:off x="1645920" y="1013148"/>
              <a:ext cx="594360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 dirty="0">
                  <a:ea typeface="Calibri"/>
                  <a:cs typeface="Calibri"/>
                </a:rPr>
                <a:t>No Systematic Process</a:t>
              </a:r>
              <a:endParaRPr lang="en-US" sz="1400" dirty="0">
                <a:ea typeface="Calibri"/>
                <a:cs typeface="Calibri"/>
              </a:endParaRPr>
            </a:p>
          </p:txBody>
        </p:sp>
        <p:sp>
          <p:nvSpPr>
            <p:cNvPr id="8" name="Text 6"/>
            <p:cNvSpPr/>
            <p:nvPr/>
          </p:nvSpPr>
          <p:spPr>
            <a:xfrm>
              <a:off x="1645920" y="1333188"/>
              <a:ext cx="5943600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/>
                  <a:cs typeface="Calibri"/>
                </a:rPr>
                <a:t>Capture regulatory changes globally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/>
                  <a:cs typeface="Calibri"/>
                </a:rPr>
                <a:t>Assess applicability across jurisdictions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/>
                  <a:cs typeface="Calibri"/>
                </a:rPr>
                <a:t>Translate changes into policy updates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29E900-C22F-3334-9D3D-914FF2590008}"/>
              </a:ext>
            </a:extLst>
          </p:cNvPr>
          <p:cNvGrpSpPr/>
          <p:nvPr/>
        </p:nvGrpSpPr>
        <p:grpSpPr>
          <a:xfrm>
            <a:off x="1371600" y="2371631"/>
            <a:ext cx="6400800" cy="1005840"/>
            <a:chOff x="1371600" y="2249836"/>
            <a:chExt cx="6400800" cy="1005840"/>
          </a:xfrm>
        </p:grpSpPr>
        <p:sp>
          <p:nvSpPr>
            <p:cNvPr id="12" name="Shape 10"/>
            <p:cNvSpPr/>
            <p:nvPr/>
          </p:nvSpPr>
          <p:spPr>
            <a:xfrm>
              <a:off x="1371600" y="2249836"/>
              <a:ext cx="6400800" cy="100584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Shape 11"/>
            <p:cNvSpPr/>
            <p:nvPr/>
          </p:nvSpPr>
          <p:spPr>
            <a:xfrm>
              <a:off x="1371600" y="2249836"/>
              <a:ext cx="91440" cy="10058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12"/>
            <p:cNvSpPr/>
            <p:nvPr/>
          </p:nvSpPr>
          <p:spPr>
            <a:xfrm>
              <a:off x="1645920" y="2341276"/>
              <a:ext cx="594360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 dirty="0">
                  <a:ea typeface="Calibri"/>
                  <a:cs typeface="Calibri"/>
                </a:rPr>
                <a:t>Resulting Risks</a:t>
              </a:r>
              <a:endParaRPr lang="en-US" sz="1400" dirty="0">
                <a:ea typeface="Calibri"/>
                <a:cs typeface="Calibri"/>
              </a:endParaRPr>
            </a:p>
          </p:txBody>
        </p:sp>
        <p:sp>
          <p:nvSpPr>
            <p:cNvPr id="15" name="Text 13"/>
            <p:cNvSpPr/>
            <p:nvPr/>
          </p:nvSpPr>
          <p:spPr>
            <a:xfrm>
              <a:off x="1645920" y="2661316"/>
              <a:ext cx="5943600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/>
                  <a:cs typeface="Calibri"/>
                </a:rPr>
                <a:t>Policy gaps and inconsistencies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/>
                  <a:cs typeface="Calibri"/>
                </a:rPr>
                <a:t>Delayed implementation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ea typeface="Calibri"/>
                  <a:cs typeface="Calibri"/>
                </a:rPr>
                <a:t>Lack of audit trail and defensibility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71BB01-5AE2-0A85-3B8C-AC8D50158025}"/>
              </a:ext>
            </a:extLst>
          </p:cNvPr>
          <p:cNvGrpSpPr/>
          <p:nvPr/>
        </p:nvGrpSpPr>
        <p:grpSpPr>
          <a:xfrm>
            <a:off x="1371600" y="3784080"/>
            <a:ext cx="6400800" cy="1005840"/>
            <a:chOff x="1371600" y="3657600"/>
            <a:chExt cx="6400800" cy="1005840"/>
          </a:xfrm>
        </p:grpSpPr>
        <p:sp>
          <p:nvSpPr>
            <p:cNvPr id="19" name="Shape 17"/>
            <p:cNvSpPr/>
            <p:nvPr/>
          </p:nvSpPr>
          <p:spPr>
            <a:xfrm>
              <a:off x="1371600" y="3657600"/>
              <a:ext cx="6400800" cy="100584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Shape 18"/>
            <p:cNvSpPr/>
            <p:nvPr/>
          </p:nvSpPr>
          <p:spPr>
            <a:xfrm>
              <a:off x="1371600" y="3657600"/>
              <a:ext cx="91440" cy="1005840"/>
            </a:xfrm>
            <a:prstGeom prst="rect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19"/>
            <p:cNvSpPr/>
            <p:nvPr/>
          </p:nvSpPr>
          <p:spPr>
            <a:xfrm>
              <a:off x="1645920" y="3749040"/>
              <a:ext cx="594360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 dirty="0">
                  <a:latin typeface="Calibri"/>
                  <a:ea typeface="Calibri"/>
                  <a:cs typeface="Calibri"/>
                </a:rPr>
                <a:t>Post-Remediation Challenges</a:t>
              </a:r>
              <a:endParaRPr lang="en-US" sz="14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" name="Text 20"/>
            <p:cNvSpPr/>
            <p:nvPr/>
          </p:nvSpPr>
          <p:spPr>
            <a:xfrm>
              <a:off x="1645920" y="4069080"/>
              <a:ext cx="5943600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SzPct val="100000"/>
                <a:buChar char="•"/>
              </a:pPr>
              <a:r>
                <a:rPr lang="en-US" sz="1100" dirty="0">
                  <a:latin typeface="Calibri"/>
                  <a:ea typeface="Calibri"/>
                  <a:cs typeface="Calibri"/>
                </a:rPr>
                <a:t>Reversion to manual processes</a:t>
              </a:r>
            </a:p>
            <a:p>
              <a:pPr marL="342900" indent="-342900">
                <a:buSzPct val="100000"/>
                <a:buChar char="•"/>
              </a:pPr>
              <a:r>
                <a:rPr lang="en-US" sz="1100" dirty="0">
                  <a:latin typeface="Calibri"/>
                  <a:ea typeface="Calibri"/>
                  <a:cs typeface="Calibri"/>
                </a:rPr>
                <a:t>Lack of sustainability</a:t>
              </a:r>
            </a:p>
          </p:txBody>
        </p:sp>
      </p:grp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23D3B89-551D-3A6D-FDCD-B6107BE1E657}"/>
              </a:ext>
            </a:extLst>
          </p:cNvPr>
          <p:cNvSpPr/>
          <p:nvPr/>
        </p:nvSpPr>
        <p:spPr>
          <a:xfrm>
            <a:off x="4288805" y="1985174"/>
            <a:ext cx="566304" cy="33250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E27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42D6105-47CD-FD25-1783-76AE16B11030}"/>
              </a:ext>
            </a:extLst>
          </p:cNvPr>
          <p:cNvSpPr/>
          <p:nvPr/>
        </p:nvSpPr>
        <p:spPr>
          <a:xfrm>
            <a:off x="4288805" y="3431419"/>
            <a:ext cx="566304" cy="332509"/>
          </a:xfrm>
          <a:prstGeom prst="downArrow">
            <a:avLst/>
          </a:prstGeom>
          <a:solidFill>
            <a:srgbClr val="2F5597"/>
          </a:solidFill>
          <a:ln>
            <a:solidFill>
              <a:srgbClr val="1E27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9AECD500-BD50-E02C-8147-5816C69D6694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Reality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731520" y="1645920"/>
            <a:ext cx="237744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1520" y="1645920"/>
            <a:ext cx="237744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05840" y="1920240"/>
            <a:ext cx="1828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</a:rPr>
              <a:t>📊</a:t>
            </a:r>
            <a:endParaRPr lang="en-US" sz="4800"/>
          </a:p>
        </p:txBody>
      </p:sp>
      <p:sp>
        <p:nvSpPr>
          <p:cNvPr id="9" name="Text 7"/>
          <p:cNvSpPr/>
          <p:nvPr/>
        </p:nvSpPr>
        <p:spPr>
          <a:xfrm>
            <a:off x="914400" y="260604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Manual Workflows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914400" y="3017520"/>
            <a:ext cx="20116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Heavy reliance on SMEs + spreadsheets + email workflows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474720" y="1645920"/>
            <a:ext cx="237744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474720" y="1645920"/>
            <a:ext cx="237744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749040" y="1920240"/>
            <a:ext cx="1828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</a:rPr>
              <a:t>🔌</a:t>
            </a:r>
            <a:endParaRPr lang="en-US" sz="4800"/>
          </a:p>
        </p:txBody>
      </p:sp>
      <p:sp>
        <p:nvSpPr>
          <p:cNvPr id="14" name="Text 12"/>
          <p:cNvSpPr/>
          <p:nvPr/>
        </p:nvSpPr>
        <p:spPr>
          <a:xfrm>
            <a:off x="3657600" y="260604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Disconnected Systems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657600" y="3017520"/>
            <a:ext cx="20116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Siloed systems across jurisdictions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6217920" y="1645920"/>
            <a:ext cx="237744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217920" y="1645920"/>
            <a:ext cx="237744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92240" y="1920240"/>
            <a:ext cx="1828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</a:rPr>
              <a:t>💰</a:t>
            </a:r>
            <a:endParaRPr lang="en-US" sz="4800"/>
          </a:p>
        </p:txBody>
      </p:sp>
      <p:sp>
        <p:nvSpPr>
          <p:cNvPr id="19" name="Text 17"/>
          <p:cNvSpPr/>
          <p:nvPr/>
        </p:nvSpPr>
        <p:spPr>
          <a:xfrm>
            <a:off x="6400800" y="260604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High Compliance Costs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400800" y="3017520"/>
            <a:ext cx="20116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exams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Internal audit findings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External remediation programs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5D8F1B-1793-5605-2DEF-EB4F0569EA77}"/>
              </a:ext>
            </a:extLst>
          </p:cNvPr>
          <p:cNvSpPr txBox="1"/>
          <p:nvPr/>
        </p:nvSpPr>
        <p:spPr>
          <a:xfrm>
            <a:off x="357141" y="777240"/>
            <a:ext cx="6043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i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See Across Clients</a:t>
            </a:r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835747E5-823D-7882-4107-B1029EC09E04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C6FF0-BB9F-2A01-FE79-BBBC1127E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F8BA80B-8106-E121-F52F-719059B6345E}"/>
              </a:ext>
            </a:extLst>
          </p:cNvPr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4F97541-5C94-DF5C-C344-15E213ED7B3D}"/>
              </a:ext>
            </a:extLst>
          </p:cNvPr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 Approach</a:t>
            </a:r>
            <a:endParaRPr lang="en-US" sz="36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ADB083C-7460-6390-0694-BECB745433A7}"/>
              </a:ext>
            </a:extLst>
          </p:cNvPr>
          <p:cNvSpPr/>
          <p:nvPr/>
        </p:nvSpPr>
        <p:spPr>
          <a:xfrm>
            <a:off x="457200" y="8686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Differentiation</a:t>
            </a:r>
            <a:endParaRPr lang="en-US" dirty="0">
              <a:solidFill>
                <a:srgbClr val="79A0D3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45E191-94FB-AC6B-6C16-7EE495AE9295}"/>
              </a:ext>
            </a:extLst>
          </p:cNvPr>
          <p:cNvGrpSpPr/>
          <p:nvPr/>
        </p:nvGrpSpPr>
        <p:grpSpPr>
          <a:xfrm>
            <a:off x="219802" y="1465852"/>
            <a:ext cx="8701999" cy="2211796"/>
            <a:chOff x="-624342" y="1580152"/>
            <a:chExt cx="8701999" cy="2211796"/>
          </a:xfrm>
        </p:grpSpPr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1854777A-FB47-6EAC-3704-5DD3BACE5497}"/>
                </a:ext>
              </a:extLst>
            </p:cNvPr>
            <p:cNvSpPr/>
            <p:nvPr/>
          </p:nvSpPr>
          <p:spPr>
            <a:xfrm>
              <a:off x="-624342" y="1580152"/>
              <a:ext cx="8701999" cy="22117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6D969E13-E2EE-289D-75AE-C72541C4AE13}"/>
                </a:ext>
              </a:extLst>
            </p:cNvPr>
            <p:cNvSpPr/>
            <p:nvPr/>
          </p:nvSpPr>
          <p:spPr>
            <a:xfrm>
              <a:off x="988246" y="1623060"/>
              <a:ext cx="5476824" cy="33147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000" b="1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We do NOT replace your process — we enhance it</a:t>
              </a:r>
              <a:endParaRPr lang="en-US" sz="2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D7BF41-97D9-DCBE-3DFA-EF34E4C9980F}"/>
              </a:ext>
            </a:extLst>
          </p:cNvPr>
          <p:cNvGrpSpPr/>
          <p:nvPr/>
        </p:nvGrpSpPr>
        <p:grpSpPr>
          <a:xfrm>
            <a:off x="2286000" y="4188407"/>
            <a:ext cx="4572000" cy="457200"/>
            <a:chOff x="2285401" y="4237597"/>
            <a:chExt cx="4572000" cy="457200"/>
          </a:xfrm>
        </p:grpSpPr>
        <p:sp>
          <p:nvSpPr>
            <p:cNvPr id="20" name="Shape 18">
              <a:extLst>
                <a:ext uri="{FF2B5EF4-FFF2-40B4-BE49-F238E27FC236}">
                  <a16:creationId xmlns:a16="http://schemas.microsoft.com/office/drawing/2014/main" id="{4BEAA576-4D35-CC03-F7A1-7A9AA98E53AF}"/>
                </a:ext>
              </a:extLst>
            </p:cNvPr>
            <p:cNvSpPr/>
            <p:nvPr/>
          </p:nvSpPr>
          <p:spPr>
            <a:xfrm>
              <a:off x="2285401" y="4237597"/>
              <a:ext cx="45720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1E2761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482DCB55-3FD0-6AC8-4B20-DC0F48725F96}"/>
                </a:ext>
              </a:extLst>
            </p:cNvPr>
            <p:cNvSpPr/>
            <p:nvPr/>
          </p:nvSpPr>
          <p:spPr>
            <a:xfrm>
              <a:off x="2427049" y="4324250"/>
              <a:ext cx="4287506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i="1" dirty="0">
                  <a:solidFill>
                    <a:srgbClr val="1E276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Key principle: AI recommends — Humans decide</a:t>
              </a:r>
              <a:endParaRPr lang="en-US" sz="16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E438F1-5F92-FB40-B86C-0B0AC3F79DF0}"/>
              </a:ext>
            </a:extLst>
          </p:cNvPr>
          <p:cNvGrpSpPr/>
          <p:nvPr/>
        </p:nvGrpSpPr>
        <p:grpSpPr>
          <a:xfrm>
            <a:off x="319802" y="2114550"/>
            <a:ext cx="3968784" cy="457200"/>
            <a:chOff x="319802" y="2286000"/>
            <a:chExt cx="3968784" cy="4572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1B7D7-A8F6-39AD-F43E-83E9E43C80FB}"/>
                </a:ext>
              </a:extLst>
            </p:cNvPr>
            <p:cNvGrpSpPr/>
            <p:nvPr/>
          </p:nvGrpSpPr>
          <p:grpSpPr>
            <a:xfrm>
              <a:off x="319802" y="2286000"/>
              <a:ext cx="457200" cy="457200"/>
              <a:chOff x="731520" y="2286000"/>
              <a:chExt cx="457200" cy="457200"/>
            </a:xfrm>
          </p:grpSpPr>
          <p:sp>
            <p:nvSpPr>
              <p:cNvPr id="14" name="Shape 6">
                <a:extLst>
                  <a:ext uri="{FF2B5EF4-FFF2-40B4-BE49-F238E27FC236}">
                    <a16:creationId xmlns:a16="http://schemas.microsoft.com/office/drawing/2014/main" id="{43D7CB07-EDF7-8122-0C3D-04EDABF82163}"/>
                  </a:ext>
                </a:extLst>
              </p:cNvPr>
              <p:cNvSpPr/>
              <p:nvPr/>
            </p:nvSpPr>
            <p:spPr>
              <a:xfrm>
                <a:off x="731520" y="2286000"/>
                <a:ext cx="457200" cy="457200"/>
              </a:xfrm>
              <a:prstGeom prst="ellipse">
                <a:avLst/>
              </a:prstGeom>
              <a:solidFill>
                <a:srgbClr val="1E2761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7">
                <a:extLst>
                  <a:ext uri="{FF2B5EF4-FFF2-40B4-BE49-F238E27FC236}">
                    <a16:creationId xmlns:a16="http://schemas.microsoft.com/office/drawing/2014/main" id="{05F867D0-EF75-312D-43F8-8410C1A19EEE}"/>
                  </a:ext>
                </a:extLst>
              </p:cNvPr>
              <p:cNvSpPr/>
              <p:nvPr/>
            </p:nvSpPr>
            <p:spPr>
              <a:xfrm>
                <a:off x="731520" y="2331720"/>
                <a:ext cx="457200" cy="36576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1</a:t>
                </a:r>
                <a:endParaRPr lang="en-US" sz="1800" dirty="0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233D629-BE24-4083-4A5D-5F6F2EABBF35}"/>
                </a:ext>
              </a:extLst>
            </p:cNvPr>
            <p:cNvSpPr/>
            <p:nvPr/>
          </p:nvSpPr>
          <p:spPr>
            <a:xfrm>
              <a:off x="871794" y="2286000"/>
              <a:ext cx="3416792" cy="457200"/>
            </a:xfrm>
            <a:prstGeom prst="roundRect">
              <a:avLst/>
            </a:prstGeom>
            <a:solidFill>
              <a:srgbClr val="1E276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sp>
        <p:nvSpPr>
          <p:cNvPr id="41" name="Text 8">
            <a:extLst>
              <a:ext uri="{FF2B5EF4-FFF2-40B4-BE49-F238E27FC236}">
                <a16:creationId xmlns:a16="http://schemas.microsoft.com/office/drawing/2014/main" id="{FA8278B0-E944-2199-B9E9-58AD3C83BBFC}"/>
              </a:ext>
            </a:extLst>
          </p:cNvPr>
          <p:cNvSpPr/>
          <p:nvPr/>
        </p:nvSpPr>
        <p:spPr>
          <a:xfrm>
            <a:off x="868442" y="2159612"/>
            <a:ext cx="3516848" cy="3585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Map existing regulatory change workflow end-to-end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FBBCDFF-8936-8136-4C77-FA2A80436C3E}"/>
              </a:ext>
            </a:extLst>
          </p:cNvPr>
          <p:cNvGrpSpPr/>
          <p:nvPr/>
        </p:nvGrpSpPr>
        <p:grpSpPr>
          <a:xfrm>
            <a:off x="319802" y="3028950"/>
            <a:ext cx="3968784" cy="457200"/>
            <a:chOff x="319802" y="3200400"/>
            <a:chExt cx="3968784" cy="4572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323573C-F236-009E-8F80-9F6CDC51DE3D}"/>
                </a:ext>
              </a:extLst>
            </p:cNvPr>
            <p:cNvGrpSpPr/>
            <p:nvPr/>
          </p:nvGrpSpPr>
          <p:grpSpPr>
            <a:xfrm>
              <a:off x="319802" y="3200400"/>
              <a:ext cx="457200" cy="457200"/>
              <a:chOff x="731520" y="3200400"/>
              <a:chExt cx="457200" cy="457200"/>
            </a:xfrm>
          </p:grpSpPr>
          <p:sp>
            <p:nvSpPr>
              <p:cNvPr id="24" name="Shape 12">
                <a:extLst>
                  <a:ext uri="{FF2B5EF4-FFF2-40B4-BE49-F238E27FC236}">
                    <a16:creationId xmlns:a16="http://schemas.microsoft.com/office/drawing/2014/main" id="{3129D302-042E-F112-CD56-5F395256F984}"/>
                  </a:ext>
                </a:extLst>
              </p:cNvPr>
              <p:cNvSpPr/>
              <p:nvPr/>
            </p:nvSpPr>
            <p:spPr>
              <a:xfrm>
                <a:off x="731520" y="3200400"/>
                <a:ext cx="457200" cy="457200"/>
              </a:xfrm>
              <a:prstGeom prst="ellipse">
                <a:avLst/>
              </a:prstGeom>
              <a:solidFill>
                <a:srgbClr val="1E2761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13">
                <a:extLst>
                  <a:ext uri="{FF2B5EF4-FFF2-40B4-BE49-F238E27FC236}">
                    <a16:creationId xmlns:a16="http://schemas.microsoft.com/office/drawing/2014/main" id="{950C24A5-B51F-3B6D-9D80-1DB58FEB6A93}"/>
                  </a:ext>
                </a:extLst>
              </p:cNvPr>
              <p:cNvSpPr/>
              <p:nvPr/>
            </p:nvSpPr>
            <p:spPr>
              <a:xfrm>
                <a:off x="731520" y="3246120"/>
                <a:ext cx="457200" cy="36576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8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3</a:t>
                </a:r>
                <a:endParaRPr lang="en-US" sz="1800"/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B33F0CC-E99E-9451-0198-6EC8BF56B8A6}"/>
                </a:ext>
              </a:extLst>
            </p:cNvPr>
            <p:cNvSpPr/>
            <p:nvPr/>
          </p:nvSpPr>
          <p:spPr>
            <a:xfrm>
              <a:off x="871794" y="3200400"/>
              <a:ext cx="3416792" cy="457200"/>
            </a:xfrm>
            <a:prstGeom prst="roundRect">
              <a:avLst/>
            </a:prstGeom>
            <a:solidFill>
              <a:srgbClr val="1E276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 14">
              <a:extLst>
                <a:ext uri="{FF2B5EF4-FFF2-40B4-BE49-F238E27FC236}">
                  <a16:creationId xmlns:a16="http://schemas.microsoft.com/office/drawing/2014/main" id="{B7220B3D-4131-609A-374F-EBDCDB9632F1}"/>
                </a:ext>
              </a:extLst>
            </p:cNvPr>
            <p:cNvSpPr/>
            <p:nvPr/>
          </p:nvSpPr>
          <p:spPr>
            <a:xfrm>
              <a:off x="868442" y="3200400"/>
              <a:ext cx="329184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Maintain SME decision authority at every step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B1110E-CD88-4AD5-B05A-EC68CB2F624B}"/>
              </a:ext>
            </a:extLst>
          </p:cNvPr>
          <p:cNvGrpSpPr/>
          <p:nvPr/>
        </p:nvGrpSpPr>
        <p:grpSpPr>
          <a:xfrm>
            <a:off x="4802753" y="2114550"/>
            <a:ext cx="3971657" cy="457200"/>
            <a:chOff x="4802753" y="2286000"/>
            <a:chExt cx="3971657" cy="4572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B354F11-F95F-B478-7DEA-E44F178874B3}"/>
                </a:ext>
              </a:extLst>
            </p:cNvPr>
            <p:cNvGrpSpPr/>
            <p:nvPr/>
          </p:nvGrpSpPr>
          <p:grpSpPr>
            <a:xfrm>
              <a:off x="4802753" y="2286000"/>
              <a:ext cx="457200" cy="457200"/>
              <a:chOff x="4754880" y="2286000"/>
              <a:chExt cx="457200" cy="457200"/>
            </a:xfrm>
          </p:grpSpPr>
          <p:sp>
            <p:nvSpPr>
              <p:cNvPr id="18" name="Shape 9">
                <a:extLst>
                  <a:ext uri="{FF2B5EF4-FFF2-40B4-BE49-F238E27FC236}">
                    <a16:creationId xmlns:a16="http://schemas.microsoft.com/office/drawing/2014/main" id="{698111E3-3610-6C77-1B90-2F1EB772E656}"/>
                  </a:ext>
                </a:extLst>
              </p:cNvPr>
              <p:cNvSpPr/>
              <p:nvPr/>
            </p:nvSpPr>
            <p:spPr>
              <a:xfrm>
                <a:off x="4754880" y="2286000"/>
                <a:ext cx="457200" cy="457200"/>
              </a:xfrm>
              <a:prstGeom prst="ellipse">
                <a:avLst/>
              </a:prstGeom>
              <a:solidFill>
                <a:srgbClr val="1E2761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10">
                <a:extLst>
                  <a:ext uri="{FF2B5EF4-FFF2-40B4-BE49-F238E27FC236}">
                    <a16:creationId xmlns:a16="http://schemas.microsoft.com/office/drawing/2014/main" id="{09D00F60-60FB-F432-C0AC-47977709AE52}"/>
                  </a:ext>
                </a:extLst>
              </p:cNvPr>
              <p:cNvSpPr/>
              <p:nvPr/>
            </p:nvSpPr>
            <p:spPr>
              <a:xfrm>
                <a:off x="4754880" y="2331720"/>
                <a:ext cx="457200" cy="36576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8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2</a:t>
                </a:r>
                <a:endParaRPr lang="en-US" sz="1800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F040CC1-EA32-C002-4BD4-FEB228B814A7}"/>
                </a:ext>
              </a:extLst>
            </p:cNvPr>
            <p:cNvSpPr/>
            <p:nvPr/>
          </p:nvSpPr>
          <p:spPr>
            <a:xfrm>
              <a:off x="5357618" y="2286000"/>
              <a:ext cx="3416792" cy="457200"/>
            </a:xfrm>
            <a:prstGeom prst="roundRect">
              <a:avLst/>
            </a:prstGeom>
            <a:solidFill>
              <a:srgbClr val="1E276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 11">
              <a:extLst>
                <a:ext uri="{FF2B5EF4-FFF2-40B4-BE49-F238E27FC236}">
                  <a16:creationId xmlns:a16="http://schemas.microsoft.com/office/drawing/2014/main" id="{028DB411-4659-49BE-163E-94181366EF56}"/>
                </a:ext>
              </a:extLst>
            </p:cNvPr>
            <p:cNvSpPr/>
            <p:nvPr/>
          </p:nvSpPr>
          <p:spPr>
            <a:xfrm>
              <a:off x="5394960" y="2354580"/>
              <a:ext cx="329184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Insert AI agents at critical control points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2D46665-9A1A-CE8B-2146-AA4B1655EEFA}"/>
              </a:ext>
            </a:extLst>
          </p:cNvPr>
          <p:cNvGrpSpPr/>
          <p:nvPr/>
        </p:nvGrpSpPr>
        <p:grpSpPr>
          <a:xfrm>
            <a:off x="4802753" y="3028950"/>
            <a:ext cx="3992243" cy="457200"/>
            <a:chOff x="4802753" y="3200400"/>
            <a:chExt cx="3992243" cy="45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809BE6-D431-809E-C411-C07A3967A91C}"/>
                </a:ext>
              </a:extLst>
            </p:cNvPr>
            <p:cNvGrpSpPr/>
            <p:nvPr/>
          </p:nvGrpSpPr>
          <p:grpSpPr>
            <a:xfrm>
              <a:off x="4802753" y="3200400"/>
              <a:ext cx="457200" cy="457200"/>
              <a:chOff x="4754880" y="3200400"/>
              <a:chExt cx="457200" cy="457200"/>
            </a:xfrm>
          </p:grpSpPr>
          <p:sp>
            <p:nvSpPr>
              <p:cNvPr id="29" name="Shape 15">
                <a:extLst>
                  <a:ext uri="{FF2B5EF4-FFF2-40B4-BE49-F238E27FC236}">
                    <a16:creationId xmlns:a16="http://schemas.microsoft.com/office/drawing/2014/main" id="{C1B79BA8-36ED-B8D0-718E-B06A20EA0152}"/>
                  </a:ext>
                </a:extLst>
              </p:cNvPr>
              <p:cNvSpPr/>
              <p:nvPr/>
            </p:nvSpPr>
            <p:spPr>
              <a:xfrm>
                <a:off x="4754880" y="3200400"/>
                <a:ext cx="457200" cy="457200"/>
              </a:xfrm>
              <a:prstGeom prst="ellipse">
                <a:avLst/>
              </a:prstGeom>
              <a:solidFill>
                <a:srgbClr val="1E2761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16">
                <a:extLst>
                  <a:ext uri="{FF2B5EF4-FFF2-40B4-BE49-F238E27FC236}">
                    <a16:creationId xmlns:a16="http://schemas.microsoft.com/office/drawing/2014/main" id="{E4B79824-393B-4B73-7CAE-C8B16B1A8F0C}"/>
                  </a:ext>
                </a:extLst>
              </p:cNvPr>
              <p:cNvSpPr/>
              <p:nvPr/>
            </p:nvSpPr>
            <p:spPr>
              <a:xfrm>
                <a:off x="4754880" y="3246120"/>
                <a:ext cx="457200" cy="36576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8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4</a:t>
                </a:r>
                <a:endParaRPr lang="en-US" sz="1800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248F2FA-EC97-3C8C-C04A-4946E02874FC}"/>
                </a:ext>
              </a:extLst>
            </p:cNvPr>
            <p:cNvSpPr/>
            <p:nvPr/>
          </p:nvSpPr>
          <p:spPr>
            <a:xfrm>
              <a:off x="5357618" y="3200400"/>
              <a:ext cx="3416792" cy="457200"/>
            </a:xfrm>
            <a:prstGeom prst="roundRect">
              <a:avLst/>
            </a:prstGeom>
            <a:solidFill>
              <a:srgbClr val="1E276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 17">
              <a:extLst>
                <a:ext uri="{FF2B5EF4-FFF2-40B4-BE49-F238E27FC236}">
                  <a16:creationId xmlns:a16="http://schemas.microsoft.com/office/drawing/2014/main" id="{5F9CEAC0-403E-CA68-B107-DD2F2A7886DF}"/>
                </a:ext>
              </a:extLst>
            </p:cNvPr>
            <p:cNvSpPr/>
            <p:nvPr/>
          </p:nvSpPr>
          <p:spPr>
            <a:xfrm>
              <a:off x="5394960" y="3200400"/>
              <a:ext cx="3400036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Operate fully within client's environment (no external platform dependency)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4B498029-7E05-D22D-8BDB-125889106C3C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743AD-360E-8403-0B16-21B0DE0B7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1026A80-1C47-45E7-B5F4-4C564D535762}"/>
              </a:ext>
            </a:extLst>
          </p:cNvPr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F6A15AA-0DB6-C036-7771-544DAC44B957}"/>
              </a:ext>
            </a:extLst>
          </p:cNvPr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Works</a:t>
            </a:r>
            <a:endParaRPr lang="en-US" sz="360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8A90AF3-A841-11D9-C783-6C05B5DDF285}"/>
              </a:ext>
            </a:extLst>
          </p:cNvPr>
          <p:cNvSpPr/>
          <p:nvPr/>
        </p:nvSpPr>
        <p:spPr>
          <a:xfrm>
            <a:off x="457200" y="8686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Integration</a:t>
            </a:r>
            <a:endParaRPr lang="en-US" dirty="0">
              <a:solidFill>
                <a:srgbClr val="79A0D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27BB5B-0B1B-CD3D-8964-981DF79B6904}"/>
              </a:ext>
            </a:extLst>
          </p:cNvPr>
          <p:cNvGrpSpPr/>
          <p:nvPr/>
        </p:nvGrpSpPr>
        <p:grpSpPr>
          <a:xfrm>
            <a:off x="2007850" y="3398510"/>
            <a:ext cx="4794616" cy="403461"/>
            <a:chOff x="1905879" y="3871359"/>
            <a:chExt cx="4794616" cy="403461"/>
          </a:xfrm>
          <a:solidFill>
            <a:srgbClr val="1E2761"/>
          </a:solidFill>
        </p:grpSpPr>
        <p:sp>
          <p:nvSpPr>
            <p:cNvPr id="45" name="Shape 43">
              <a:extLst>
                <a:ext uri="{FF2B5EF4-FFF2-40B4-BE49-F238E27FC236}">
                  <a16:creationId xmlns:a16="http://schemas.microsoft.com/office/drawing/2014/main" id="{D9BCFDB9-1954-CAA1-742A-0B5AC7D54384}"/>
                </a:ext>
              </a:extLst>
            </p:cNvPr>
            <p:cNvSpPr/>
            <p:nvPr/>
          </p:nvSpPr>
          <p:spPr>
            <a:xfrm>
              <a:off x="1905879" y="3871359"/>
              <a:ext cx="4794616" cy="403461"/>
            </a:xfrm>
            <a:prstGeom prst="rect">
              <a:avLst/>
            </a:prstGeom>
            <a:grpFill/>
            <a:ln/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47" name="Text 45">
              <a:extLst>
                <a:ext uri="{FF2B5EF4-FFF2-40B4-BE49-F238E27FC236}">
                  <a16:creationId xmlns:a16="http://schemas.microsoft.com/office/drawing/2014/main" id="{4014F760-0721-25C4-C47A-D91D7F8B00DD}"/>
                </a:ext>
              </a:extLst>
            </p:cNvPr>
            <p:cNvSpPr/>
            <p:nvPr/>
          </p:nvSpPr>
          <p:spPr>
            <a:xfrm>
              <a:off x="2025086" y="3920012"/>
              <a:ext cx="4619873" cy="306156"/>
            </a:xfrm>
            <a:prstGeom prst="rect">
              <a:avLst/>
            </a:prstGeom>
            <a:grpFill/>
            <a:ln/>
          </p:spPr>
          <p:txBody>
            <a:bodyPr wrap="square" rtlCol="0" anchor="ctr"/>
            <a:lstStyle/>
            <a:p>
              <a:r>
                <a:rPr lang="en-US" sz="1400" b="1" dirty="0">
                  <a:solidFill>
                    <a:srgbClr val="89B5E8"/>
                  </a:solidFill>
                  <a:ea typeface="Calibri" pitchFamily="34" charset="-122"/>
                  <a:cs typeface="Calibri" pitchFamily="34" charset="-120"/>
                </a:rPr>
                <a:t>Outcome: </a:t>
              </a:r>
              <a:r>
                <a:rPr lang="en-US" sz="1400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Continuous, repeatable regulatory alignment cycle</a:t>
              </a:r>
              <a:endParaRPr lang="en-US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4463A3-6E6C-3835-FC63-89F71E065A74}"/>
              </a:ext>
            </a:extLst>
          </p:cNvPr>
          <p:cNvGrpSpPr/>
          <p:nvPr/>
        </p:nvGrpSpPr>
        <p:grpSpPr>
          <a:xfrm>
            <a:off x="52662" y="1851693"/>
            <a:ext cx="8952502" cy="1092579"/>
            <a:chOff x="324109" y="1861012"/>
            <a:chExt cx="8221462" cy="98713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17B26E91-5E93-9DCA-ED9E-2CE325FA7B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2468982"/>
                </p:ext>
              </p:extLst>
            </p:nvPr>
          </p:nvGraphicFramePr>
          <p:xfrm>
            <a:off x="406389" y="1861012"/>
            <a:ext cx="8139182" cy="987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DABD4A8C-DBC4-EECE-D952-66D989EF00E9}"/>
                </a:ext>
              </a:extLst>
            </p:cNvPr>
            <p:cNvSpPr/>
            <p:nvPr/>
          </p:nvSpPr>
          <p:spPr>
            <a:xfrm>
              <a:off x="324109" y="1959206"/>
              <a:ext cx="274320" cy="274320"/>
            </a:xfrm>
            <a:prstGeom prst="ellipse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 6">
              <a:extLst>
                <a:ext uri="{FF2B5EF4-FFF2-40B4-BE49-F238E27FC236}">
                  <a16:creationId xmlns:a16="http://schemas.microsoft.com/office/drawing/2014/main" id="{F4583CA5-D9C2-176D-D9DC-E2F4D7248A0B}"/>
                </a:ext>
              </a:extLst>
            </p:cNvPr>
            <p:cNvSpPr/>
            <p:nvPr/>
          </p:nvSpPr>
          <p:spPr>
            <a:xfrm>
              <a:off x="324109" y="1986638"/>
              <a:ext cx="2743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1</a:t>
              </a:r>
              <a:endParaRPr lang="en-US" sz="1200"/>
            </a:p>
          </p:txBody>
        </p:sp>
        <p:sp>
          <p:nvSpPr>
            <p:cNvPr id="8" name="Shape 12">
              <a:extLst>
                <a:ext uri="{FF2B5EF4-FFF2-40B4-BE49-F238E27FC236}">
                  <a16:creationId xmlns:a16="http://schemas.microsoft.com/office/drawing/2014/main" id="{38EBC09D-7202-1901-582C-E38454053291}"/>
                </a:ext>
              </a:extLst>
            </p:cNvPr>
            <p:cNvSpPr/>
            <p:nvPr/>
          </p:nvSpPr>
          <p:spPr>
            <a:xfrm>
              <a:off x="1743105" y="1959206"/>
              <a:ext cx="274320" cy="274320"/>
            </a:xfrm>
            <a:prstGeom prst="ellipse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Text 13">
              <a:extLst>
                <a:ext uri="{FF2B5EF4-FFF2-40B4-BE49-F238E27FC236}">
                  <a16:creationId xmlns:a16="http://schemas.microsoft.com/office/drawing/2014/main" id="{6A81D8CE-31A6-926C-B5DC-13CCEAA617E4}"/>
                </a:ext>
              </a:extLst>
            </p:cNvPr>
            <p:cNvSpPr/>
            <p:nvPr/>
          </p:nvSpPr>
          <p:spPr>
            <a:xfrm>
              <a:off x="1743105" y="1986638"/>
              <a:ext cx="2743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2</a:t>
              </a:r>
              <a:endParaRPr lang="en-US" sz="1200"/>
            </a:p>
          </p:txBody>
        </p:sp>
        <p:sp>
          <p:nvSpPr>
            <p:cNvPr id="10" name="Shape 19">
              <a:extLst>
                <a:ext uri="{FF2B5EF4-FFF2-40B4-BE49-F238E27FC236}">
                  <a16:creationId xmlns:a16="http://schemas.microsoft.com/office/drawing/2014/main" id="{814DD4CD-F7C7-BC59-AA3A-74D99BC7B780}"/>
                </a:ext>
              </a:extLst>
            </p:cNvPr>
            <p:cNvSpPr/>
            <p:nvPr/>
          </p:nvSpPr>
          <p:spPr>
            <a:xfrm>
              <a:off x="3162101" y="1953119"/>
              <a:ext cx="274320" cy="274320"/>
            </a:xfrm>
            <a:prstGeom prst="ellipse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 20">
              <a:extLst>
                <a:ext uri="{FF2B5EF4-FFF2-40B4-BE49-F238E27FC236}">
                  <a16:creationId xmlns:a16="http://schemas.microsoft.com/office/drawing/2014/main" id="{CDF17840-A61E-733A-4F16-75D8A1688092}"/>
                </a:ext>
              </a:extLst>
            </p:cNvPr>
            <p:cNvSpPr/>
            <p:nvPr/>
          </p:nvSpPr>
          <p:spPr>
            <a:xfrm>
              <a:off x="3162101" y="1980551"/>
              <a:ext cx="2743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3</a:t>
              </a:r>
              <a:endParaRPr lang="en-US" sz="1200" dirty="0"/>
            </a:p>
          </p:txBody>
        </p:sp>
        <p:sp>
          <p:nvSpPr>
            <p:cNvPr id="12" name="Shape 26">
              <a:extLst>
                <a:ext uri="{FF2B5EF4-FFF2-40B4-BE49-F238E27FC236}">
                  <a16:creationId xmlns:a16="http://schemas.microsoft.com/office/drawing/2014/main" id="{8D70CB72-AF09-9E4B-CD84-905755A9319B}"/>
                </a:ext>
              </a:extLst>
            </p:cNvPr>
            <p:cNvSpPr/>
            <p:nvPr/>
          </p:nvSpPr>
          <p:spPr>
            <a:xfrm>
              <a:off x="4572000" y="1953119"/>
              <a:ext cx="274320" cy="274320"/>
            </a:xfrm>
            <a:prstGeom prst="ellipse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 27">
              <a:extLst>
                <a:ext uri="{FF2B5EF4-FFF2-40B4-BE49-F238E27FC236}">
                  <a16:creationId xmlns:a16="http://schemas.microsoft.com/office/drawing/2014/main" id="{D41D38DC-DD78-9275-F6E7-915693D41ADA}"/>
                </a:ext>
              </a:extLst>
            </p:cNvPr>
            <p:cNvSpPr/>
            <p:nvPr/>
          </p:nvSpPr>
          <p:spPr>
            <a:xfrm>
              <a:off x="4572000" y="1980551"/>
              <a:ext cx="2743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4</a:t>
              </a:r>
              <a:endParaRPr lang="en-US" sz="1200"/>
            </a:p>
          </p:txBody>
        </p:sp>
        <p:sp>
          <p:nvSpPr>
            <p:cNvPr id="14" name="Shape 33">
              <a:extLst>
                <a:ext uri="{FF2B5EF4-FFF2-40B4-BE49-F238E27FC236}">
                  <a16:creationId xmlns:a16="http://schemas.microsoft.com/office/drawing/2014/main" id="{F9E3639C-5B41-4BB0-3041-63191874A3AB}"/>
                </a:ext>
              </a:extLst>
            </p:cNvPr>
            <p:cNvSpPr/>
            <p:nvPr/>
          </p:nvSpPr>
          <p:spPr>
            <a:xfrm>
              <a:off x="6000093" y="1953119"/>
              <a:ext cx="274320" cy="274320"/>
            </a:xfrm>
            <a:prstGeom prst="ellipse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Text 34">
              <a:extLst>
                <a:ext uri="{FF2B5EF4-FFF2-40B4-BE49-F238E27FC236}">
                  <a16:creationId xmlns:a16="http://schemas.microsoft.com/office/drawing/2014/main" id="{20D28781-D3DB-A435-F6FB-1687FA3117CD}"/>
                </a:ext>
              </a:extLst>
            </p:cNvPr>
            <p:cNvSpPr/>
            <p:nvPr/>
          </p:nvSpPr>
          <p:spPr>
            <a:xfrm>
              <a:off x="6000093" y="1980551"/>
              <a:ext cx="2743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5</a:t>
              </a:r>
              <a:endParaRPr lang="en-US" sz="1200"/>
            </a:p>
          </p:txBody>
        </p:sp>
        <p:sp>
          <p:nvSpPr>
            <p:cNvPr id="17" name="Shape 40">
              <a:extLst>
                <a:ext uri="{FF2B5EF4-FFF2-40B4-BE49-F238E27FC236}">
                  <a16:creationId xmlns:a16="http://schemas.microsoft.com/office/drawing/2014/main" id="{C6700815-4848-9ADE-B90D-DDC9A93E3F13}"/>
                </a:ext>
              </a:extLst>
            </p:cNvPr>
            <p:cNvSpPr/>
            <p:nvPr/>
          </p:nvSpPr>
          <p:spPr>
            <a:xfrm>
              <a:off x="7428186" y="1953119"/>
              <a:ext cx="274320" cy="274320"/>
            </a:xfrm>
            <a:prstGeom prst="ellipse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 41">
              <a:extLst>
                <a:ext uri="{FF2B5EF4-FFF2-40B4-BE49-F238E27FC236}">
                  <a16:creationId xmlns:a16="http://schemas.microsoft.com/office/drawing/2014/main" id="{0E13355D-8EC7-7C39-4627-9AEDEA1FF619}"/>
                </a:ext>
              </a:extLst>
            </p:cNvPr>
            <p:cNvSpPr/>
            <p:nvPr/>
          </p:nvSpPr>
          <p:spPr>
            <a:xfrm>
              <a:off x="7428186" y="1980551"/>
              <a:ext cx="2743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6</a:t>
              </a:r>
              <a:endParaRPr lang="en-US" sz="1200"/>
            </a:p>
          </p:txBody>
        </p:sp>
      </p:grp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95AF8CF7-FA74-2F56-DF89-23F8824881D6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Design Principles</a:t>
            </a:r>
            <a:endParaRPr lang="en-US" sz="3600" dirty="0"/>
          </a:p>
        </p:txBody>
      </p:sp>
      <p:sp>
        <p:nvSpPr>
          <p:cNvPr id="5" name="Shape 3"/>
          <p:cNvSpPr/>
          <p:nvPr/>
        </p:nvSpPr>
        <p:spPr>
          <a:xfrm>
            <a:off x="3749040" y="804734"/>
            <a:ext cx="16459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749040" y="804734"/>
            <a:ext cx="164592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840480" y="941894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Governed Automation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3840480" y="1280222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operates within defined workflows and controls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5711284" y="1993516"/>
            <a:ext cx="16459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711284" y="1993516"/>
            <a:ext cx="164592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802724" y="2130676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Explainability by Design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802724" y="2469004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traceability to source regulations and decisions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5303520" y="3579063"/>
            <a:ext cx="16459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303520" y="3579063"/>
            <a:ext cx="164592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394960" y="3716223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Human-in-the-Loop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394960" y="4054551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autonomous decision-making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2194560" y="3579063"/>
            <a:ext cx="16459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2194560" y="3579063"/>
            <a:ext cx="164592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286000" y="3716223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Consistency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2286000" y="4054551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Standardized outputs across jurisdictions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1748498" y="1993516"/>
            <a:ext cx="16459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1748498" y="1993516"/>
            <a:ext cx="1645920" cy="73152"/>
          </a:xfrm>
          <a:prstGeom prst="rect">
            <a:avLst/>
          </a:prstGeom>
          <a:solidFill>
            <a:srgbClr val="1E276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839938" y="2130676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Readiness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1839938" y="2469004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Regulator-ready documentation from day 1</a:t>
            </a:r>
            <a:endParaRPr lang="en-US" sz="9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0B967-B374-3DCA-4D89-D48FC65598FF}"/>
              </a:ext>
            </a:extLst>
          </p:cNvPr>
          <p:cNvGrpSpPr/>
          <p:nvPr/>
        </p:nvGrpSpPr>
        <p:grpSpPr>
          <a:xfrm>
            <a:off x="3911823" y="2260974"/>
            <a:ext cx="1320357" cy="1253452"/>
            <a:chOff x="4053060" y="2334126"/>
            <a:chExt cx="901935" cy="871971"/>
          </a:xfrm>
        </p:grpSpPr>
        <p:sp>
          <p:nvSpPr>
            <p:cNvPr id="25" name="Shape 23"/>
            <p:cNvSpPr/>
            <p:nvPr/>
          </p:nvSpPr>
          <p:spPr>
            <a:xfrm>
              <a:off x="4053060" y="2334126"/>
              <a:ext cx="901935" cy="871971"/>
            </a:xfrm>
            <a:prstGeom prst="ellipse">
              <a:avLst/>
            </a:prstGeom>
            <a:solidFill>
              <a:srgbClr val="1E276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24"/>
            <p:cNvSpPr/>
            <p:nvPr/>
          </p:nvSpPr>
          <p:spPr>
            <a:xfrm>
              <a:off x="4097565" y="2563168"/>
              <a:ext cx="805949" cy="4114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IMAG</a:t>
              </a:r>
              <a:endParaRPr lang="en-US" sz="1600" dirty="0"/>
            </a:p>
            <a:p>
              <a:pPr marL="0" indent="0" algn="ctr">
                <a:buNone/>
              </a:pPr>
              <a:r>
                <a:rPr lang="en-US" sz="1600" b="1" dirty="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Framework</a:t>
              </a:r>
              <a:endParaRPr lang="en-US" sz="1600" dirty="0"/>
            </a:p>
          </p:txBody>
        </p:sp>
      </p:grpSp>
      <p:sp>
        <p:nvSpPr>
          <p:cNvPr id="27" name="Slide Number Placeholder 14">
            <a:extLst>
              <a:ext uri="{FF2B5EF4-FFF2-40B4-BE49-F238E27FC236}">
                <a16:creationId xmlns:a16="http://schemas.microsoft.com/office/drawing/2014/main" id="{431685FB-1320-EB9B-3E24-801098F34BEC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Strategy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457200" y="8686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79A0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Practical, Not Disruptive</a:t>
            </a:r>
            <a:endParaRPr lang="en-US" dirty="0">
              <a:solidFill>
                <a:srgbClr val="79A0D3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822960" y="1463040"/>
            <a:ext cx="356616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1520" y="1463040"/>
            <a:ext cx="91440" cy="13716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05840" y="1600200"/>
            <a:ext cx="2426751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LEVERAGES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005840" y="1920240"/>
            <a:ext cx="2426751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Existing client systems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Existing AI tools (if available)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54880" y="1463040"/>
            <a:ext cx="365760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754880" y="1463040"/>
            <a:ext cx="91440" cy="1371600"/>
          </a:xfrm>
          <a:prstGeom prst="rect">
            <a:avLst/>
          </a:prstGeom>
          <a:solidFill>
            <a:srgbClr val="2F5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0" y="1600200"/>
            <a:ext cx="2190251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SUPPORTS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029200" y="1920240"/>
            <a:ext cx="266899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ea typeface="Calibri" pitchFamily="34" charset="-122"/>
                <a:cs typeface="Calibri" pitchFamily="34" charset="-120"/>
              </a:rPr>
              <a:t>Vendor selection and implementation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1554480" y="4561468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point: No forced technology replacement or transformation risk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Shape 27">
            <a:extLst>
              <a:ext uri="{FF2B5EF4-FFF2-40B4-BE49-F238E27FC236}">
                <a16:creationId xmlns:a16="http://schemas.microsoft.com/office/drawing/2014/main" id="{1C0D2A04-AB04-E899-F4BE-5305755667E4}"/>
              </a:ext>
            </a:extLst>
          </p:cNvPr>
          <p:cNvSpPr/>
          <p:nvPr/>
        </p:nvSpPr>
        <p:spPr>
          <a:xfrm>
            <a:off x="731520" y="2971800"/>
            <a:ext cx="7680960" cy="1371600"/>
          </a:xfrm>
          <a:prstGeom prst="rect">
            <a:avLst/>
          </a:prstGeom>
          <a:solidFill>
            <a:srgbClr val="1E2761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3">
            <a:extLst>
              <a:ext uri="{FF2B5EF4-FFF2-40B4-BE49-F238E27FC236}">
                <a16:creationId xmlns:a16="http://schemas.microsoft.com/office/drawing/2014/main" id="{63BA6CF9-33D0-D3BB-F500-350D227D9FF3}"/>
              </a:ext>
            </a:extLst>
          </p:cNvPr>
          <p:cNvSpPr/>
          <p:nvPr/>
        </p:nvSpPr>
        <p:spPr>
          <a:xfrm>
            <a:off x="914400" y="3262038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MODULAR AND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SCALABLE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FEC1C863-2C0A-7891-C7A1-E8E43E0590A6}"/>
              </a:ext>
            </a:extLst>
          </p:cNvPr>
          <p:cNvSpPr/>
          <p:nvPr/>
        </p:nvSpPr>
        <p:spPr>
          <a:xfrm>
            <a:off x="914400" y="3536358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Start small (e.g., AML, privacy, licensing)</a:t>
            </a:r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Expand across enterprise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91C5D9D0-39D5-3FF7-34C6-CA3CA7645781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Impact</a:t>
            </a:r>
            <a:endParaRPr lang="en-US" sz="3600"/>
          </a:p>
        </p:txBody>
      </p:sp>
      <p:sp>
        <p:nvSpPr>
          <p:cNvPr id="5" name="Shape 3"/>
          <p:cNvSpPr/>
          <p:nvPr/>
        </p:nvSpPr>
        <p:spPr>
          <a:xfrm>
            <a:off x="731520" y="1188720"/>
            <a:ext cx="384048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31520" y="1188720"/>
            <a:ext cx="3840480" cy="457200"/>
          </a:xfrm>
          <a:prstGeom prst="rect">
            <a:avLst/>
          </a:prstGeom>
          <a:solidFill>
            <a:srgbClr val="2F5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14400" y="1325880"/>
            <a:ext cx="3474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IMMEDIATE BENEFITS</a:t>
            </a:r>
            <a:endParaRPr lang="en-US" sz="1400"/>
          </a:p>
        </p:txBody>
      </p:sp>
      <p:sp>
        <p:nvSpPr>
          <p:cNvPr id="8" name="Shape 6"/>
          <p:cNvSpPr/>
          <p:nvPr/>
        </p:nvSpPr>
        <p:spPr>
          <a:xfrm>
            <a:off x="1005840" y="1828800"/>
            <a:ext cx="137160" cy="137160"/>
          </a:xfrm>
          <a:prstGeom prst="ellipse">
            <a:avLst/>
          </a:prstGeom>
          <a:solidFill>
            <a:srgbClr val="2F5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280160" y="1783080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Faster regulatory response time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1005840" y="2514600"/>
            <a:ext cx="137160" cy="137160"/>
          </a:xfrm>
          <a:prstGeom prst="ellipse">
            <a:avLst/>
          </a:prstGeom>
          <a:solidFill>
            <a:srgbClr val="2F5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280160" y="2468880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Reduced manual effort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1005840" y="3200400"/>
            <a:ext cx="137160" cy="137160"/>
          </a:xfrm>
          <a:prstGeom prst="ellipse">
            <a:avLst/>
          </a:prstGeom>
          <a:solidFill>
            <a:srgbClr val="2F5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280160" y="3154680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Improved policy consistency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914400" y="4023360"/>
            <a:ext cx="3474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0-6 months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0" y="1188720"/>
            <a:ext cx="384048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572000" y="1188720"/>
            <a:ext cx="3840480" cy="4572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754880" y="1325880"/>
            <a:ext cx="3474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BENEFITS</a:t>
            </a:r>
            <a:endParaRPr lang="en-US" sz="1400"/>
          </a:p>
        </p:txBody>
      </p:sp>
      <p:sp>
        <p:nvSpPr>
          <p:cNvPr id="18" name="Shape 16"/>
          <p:cNvSpPr/>
          <p:nvPr/>
        </p:nvSpPr>
        <p:spPr>
          <a:xfrm>
            <a:off x="4846320" y="1828800"/>
            <a:ext cx="137160" cy="13716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120640" y="1783080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latin typeface="Calibri" pitchFamily="34" charset="0"/>
                <a:ea typeface="Calibri" pitchFamily="34" charset="-122"/>
                <a:cs typeface="Calibri" pitchFamily="34" charset="-120"/>
              </a:rPr>
              <a:t>Reduced regulatory risk exposure</a:t>
            </a:r>
            <a:endParaRPr lang="en-US" sz="1100"/>
          </a:p>
        </p:txBody>
      </p:sp>
      <p:sp>
        <p:nvSpPr>
          <p:cNvPr id="20" name="Shape 18"/>
          <p:cNvSpPr/>
          <p:nvPr/>
        </p:nvSpPr>
        <p:spPr>
          <a:xfrm>
            <a:off x="4846320" y="2377440"/>
            <a:ext cx="137160" cy="13716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120640" y="2331720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latin typeface="Calibri" pitchFamily="34" charset="0"/>
                <a:ea typeface="Calibri" pitchFamily="34" charset="-122"/>
                <a:cs typeface="Calibri" pitchFamily="34" charset="-120"/>
              </a:rPr>
              <a:t>Lower remediation costs</a:t>
            </a:r>
            <a:endParaRPr lang="en-US" sz="1100"/>
          </a:p>
        </p:txBody>
      </p:sp>
      <p:sp>
        <p:nvSpPr>
          <p:cNvPr id="22" name="Shape 20"/>
          <p:cNvSpPr/>
          <p:nvPr/>
        </p:nvSpPr>
        <p:spPr>
          <a:xfrm>
            <a:off x="4846320" y="2926080"/>
            <a:ext cx="137160" cy="13716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120640" y="2880360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latin typeface="Calibri" pitchFamily="34" charset="0"/>
                <a:ea typeface="Calibri" pitchFamily="34" charset="-122"/>
                <a:cs typeface="Calibri" pitchFamily="34" charset="-120"/>
              </a:rPr>
              <a:t>Stronger centralized oversight and governance</a:t>
            </a:r>
            <a:endParaRPr lang="en-US" sz="1100"/>
          </a:p>
        </p:txBody>
      </p:sp>
      <p:sp>
        <p:nvSpPr>
          <p:cNvPr id="24" name="Shape 22"/>
          <p:cNvSpPr/>
          <p:nvPr/>
        </p:nvSpPr>
        <p:spPr>
          <a:xfrm>
            <a:off x="4846320" y="3474720"/>
            <a:ext cx="137160" cy="13716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5120640" y="3429000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latin typeface="Calibri" pitchFamily="34" charset="0"/>
                <a:ea typeface="Calibri" pitchFamily="34" charset="-122"/>
                <a:cs typeface="Calibri" pitchFamily="34" charset="-120"/>
              </a:rPr>
              <a:t>Scalable operating model across jurisdictions</a:t>
            </a:r>
            <a:endParaRPr lang="en-US" sz="1100"/>
          </a:p>
        </p:txBody>
      </p:sp>
      <p:sp>
        <p:nvSpPr>
          <p:cNvPr id="26" name="Text 24"/>
          <p:cNvSpPr/>
          <p:nvPr/>
        </p:nvSpPr>
        <p:spPr>
          <a:xfrm>
            <a:off x="4754880" y="4023360"/>
            <a:ext cx="3474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6-18 months</a:t>
            </a:r>
            <a:endParaRPr lang="en-US" sz="1000" dirty="0"/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25A3A832-31A0-3143-1D50-DD1D916CD3AA}"/>
              </a:ext>
            </a:extLst>
          </p:cNvPr>
          <p:cNvSpPr txBox="1">
            <a:spLocks/>
          </p:cNvSpPr>
          <p:nvPr/>
        </p:nvSpPr>
        <p:spPr>
          <a:xfrm>
            <a:off x="8411528" y="4710112"/>
            <a:ext cx="427672" cy="319088"/>
          </a:xfr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634</Words>
  <Application>Microsoft Office PowerPoint</Application>
  <PresentationFormat>On-screen Show (16:9)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Aaux Next Regular</vt:lpstr>
      <vt:lpstr>Aptos</vt:lpstr>
      <vt:lpstr>Arial</vt:lpstr>
      <vt:lpstr>Calibri</vt:lpstr>
      <vt:lpstr>SF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www.imagny.com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Transformation - Corporate Policy Alignment</dc:title>
  <dc:subject>PptxGenJS Presentation</dc:subject>
  <dc:creator>IMAG Advisory</dc:creator>
  <cp:lastModifiedBy>Gary Peterson</cp:lastModifiedBy>
  <cp:revision>88</cp:revision>
  <dcterms:created xsi:type="dcterms:W3CDTF">2026-05-01T09:47:21Z</dcterms:created>
  <dcterms:modified xsi:type="dcterms:W3CDTF">2026-06-10T17:21:10Z</dcterms:modified>
</cp:coreProperties>
</file>